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Heading Now 91-98" charset="1" panose="00000000000000000000"/>
      <p:regular r:id="rId16"/>
    </p:embeddedFont>
    <p:embeddedFont>
      <p:font typeface="Telegraf" charset="1" panose="00000500000000000000"/>
      <p:regular r:id="rId17"/>
    </p:embeddedFont>
    <p:embeddedFont>
      <p:font typeface="Telegraf Bold" charset="1" panose="00000800000000000000"/>
      <p:regular r:id="rId18"/>
    </p:embeddedFont>
    <p:embeddedFont>
      <p:font typeface="Montserrat Bold" charset="1" panose="00000800000000000000"/>
      <p:regular r:id="rId19"/>
    </p:embeddedFont>
    <p:embeddedFont>
      <p:font typeface="Montserrat" charset="1" panose="00000500000000000000"/>
      <p:regular r:id="rId20"/>
    </p:embeddedFont>
    <p:embeddedFont>
      <p:font typeface="Canva Sans" charset="1" panose="020B0503030501040103"/>
      <p:regular r:id="rId21"/>
    </p:embeddedFont>
    <p:embeddedFont>
      <p:font typeface="Canva Sans Bold" charset="1" panose="020B0803030501040103"/>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jpe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 Id="rId9"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15.jpe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6.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cisa.gov/?utm_source=chatgpt.com" TargetMode="External" Type="http://schemas.openxmlformats.org/officeDocument/2006/relationships/hyperlink"/><Relationship Id="rId3" Target="https://www.microsoft.com/en-us/security?utm_source=chatgpt.com" TargetMode="External" Type="http://schemas.openxmlformats.org/officeDocument/2006/relationships/hyperlink"/><Relationship Id="rId4" Target="https://www.ncsc.gov.uk/?utm_source=chatgpt.com"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028700" y="1028700"/>
            <a:ext cx="197871" cy="234545"/>
          </a:xfrm>
          <a:custGeom>
            <a:avLst/>
            <a:gdLst/>
            <a:ahLst/>
            <a:cxnLst/>
            <a:rect r="r" b="b" t="t" l="l"/>
            <a:pathLst>
              <a:path h="234545" w="197871">
                <a:moveTo>
                  <a:pt x="0" y="0"/>
                </a:moveTo>
                <a:lnTo>
                  <a:pt x="197871" y="0"/>
                </a:lnTo>
                <a:lnTo>
                  <a:pt x="197871" y="234545"/>
                </a:lnTo>
                <a:lnTo>
                  <a:pt x="0" y="2345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5400000">
            <a:off x="15655925" y="-2308225"/>
            <a:ext cx="1789770" cy="5912780"/>
            <a:chOff x="0" y="0"/>
            <a:chExt cx="1414139" cy="4671826"/>
          </a:xfrm>
        </p:grpSpPr>
        <p:sp>
          <p:nvSpPr>
            <p:cNvPr name="Freeform 4" id="4"/>
            <p:cNvSpPr/>
            <p:nvPr/>
          </p:nvSpPr>
          <p:spPr>
            <a:xfrm flipH="false" flipV="false" rot="0">
              <a:off x="0" y="0"/>
              <a:ext cx="1414139" cy="4671826"/>
            </a:xfrm>
            <a:custGeom>
              <a:avLst/>
              <a:gdLst/>
              <a:ahLst/>
              <a:cxnLst/>
              <a:rect r="r" b="b" t="t" l="l"/>
              <a:pathLst>
                <a:path h="4671826" w="1414139">
                  <a:moveTo>
                    <a:pt x="108141" y="0"/>
                  </a:moveTo>
                  <a:lnTo>
                    <a:pt x="1305998" y="0"/>
                  </a:lnTo>
                  <a:cubicBezTo>
                    <a:pt x="1365723" y="0"/>
                    <a:pt x="1414139" y="48417"/>
                    <a:pt x="1414139" y="108141"/>
                  </a:cubicBezTo>
                  <a:lnTo>
                    <a:pt x="1414139" y="4563684"/>
                  </a:lnTo>
                  <a:cubicBezTo>
                    <a:pt x="1414139" y="4623409"/>
                    <a:pt x="1365723" y="4671826"/>
                    <a:pt x="1305998" y="4671826"/>
                  </a:cubicBezTo>
                  <a:lnTo>
                    <a:pt x="108141" y="4671826"/>
                  </a:lnTo>
                  <a:cubicBezTo>
                    <a:pt x="48417" y="4671826"/>
                    <a:pt x="0" y="4623409"/>
                    <a:pt x="0" y="4563684"/>
                  </a:cubicBezTo>
                  <a:lnTo>
                    <a:pt x="0" y="108141"/>
                  </a:lnTo>
                  <a:cubicBezTo>
                    <a:pt x="0" y="48417"/>
                    <a:pt x="48417" y="0"/>
                    <a:pt x="108141"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5" id="5"/>
            <p:cNvSpPr txBox="true"/>
            <p:nvPr/>
          </p:nvSpPr>
          <p:spPr>
            <a:xfrm>
              <a:off x="0" y="-38100"/>
              <a:ext cx="1414139" cy="470992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5400000">
            <a:off x="1360728" y="5325822"/>
            <a:ext cx="2276475" cy="8084030"/>
            <a:chOff x="0" y="0"/>
            <a:chExt cx="1798696" cy="6387382"/>
          </a:xfrm>
        </p:grpSpPr>
        <p:sp>
          <p:nvSpPr>
            <p:cNvPr name="Freeform 7" id="7"/>
            <p:cNvSpPr/>
            <p:nvPr/>
          </p:nvSpPr>
          <p:spPr>
            <a:xfrm flipH="false" flipV="false" rot="0">
              <a:off x="0" y="0"/>
              <a:ext cx="1798696" cy="6387382"/>
            </a:xfrm>
            <a:custGeom>
              <a:avLst/>
              <a:gdLst/>
              <a:ahLst/>
              <a:cxnLst/>
              <a:rect r="r" b="b" t="t" l="l"/>
              <a:pathLst>
                <a:path h="6387382" w="1798696">
                  <a:moveTo>
                    <a:pt x="85021" y="0"/>
                  </a:moveTo>
                  <a:lnTo>
                    <a:pt x="1713675" y="0"/>
                  </a:lnTo>
                  <a:cubicBezTo>
                    <a:pt x="1760631" y="0"/>
                    <a:pt x="1798696" y="38065"/>
                    <a:pt x="1798696" y="85021"/>
                  </a:cubicBezTo>
                  <a:lnTo>
                    <a:pt x="1798696" y="6302361"/>
                  </a:lnTo>
                  <a:cubicBezTo>
                    <a:pt x="1798696" y="6324910"/>
                    <a:pt x="1789739" y="6346535"/>
                    <a:pt x="1773794" y="6362480"/>
                  </a:cubicBezTo>
                  <a:cubicBezTo>
                    <a:pt x="1757850" y="6378424"/>
                    <a:pt x="1736224" y="6387382"/>
                    <a:pt x="1713675" y="6387382"/>
                  </a:cubicBezTo>
                  <a:lnTo>
                    <a:pt x="85021" y="6387382"/>
                  </a:lnTo>
                  <a:cubicBezTo>
                    <a:pt x="38065" y="6387382"/>
                    <a:pt x="0" y="6349317"/>
                    <a:pt x="0" y="6302361"/>
                  </a:cubicBezTo>
                  <a:lnTo>
                    <a:pt x="0" y="85021"/>
                  </a:lnTo>
                  <a:cubicBezTo>
                    <a:pt x="0" y="38065"/>
                    <a:pt x="38065" y="0"/>
                    <a:pt x="85021"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8" id="8"/>
            <p:cNvSpPr txBox="true"/>
            <p:nvPr/>
          </p:nvSpPr>
          <p:spPr>
            <a:xfrm>
              <a:off x="0" y="-38100"/>
              <a:ext cx="1798696" cy="6425482"/>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1028700" y="3747683"/>
            <a:ext cx="4661153" cy="5510617"/>
            <a:chOff x="0" y="0"/>
            <a:chExt cx="1419732" cy="1678468"/>
          </a:xfrm>
        </p:grpSpPr>
        <p:sp>
          <p:nvSpPr>
            <p:cNvPr name="Freeform 10" id="10"/>
            <p:cNvSpPr/>
            <p:nvPr/>
          </p:nvSpPr>
          <p:spPr>
            <a:xfrm flipH="false" flipV="false" rot="0">
              <a:off x="0" y="0"/>
              <a:ext cx="1419733" cy="1678481"/>
            </a:xfrm>
            <a:custGeom>
              <a:avLst/>
              <a:gdLst/>
              <a:ahLst/>
              <a:cxnLst/>
              <a:rect r="r" b="b" t="t" l="l"/>
              <a:pathLst>
                <a:path h="1678481" w="1419733">
                  <a:moveTo>
                    <a:pt x="932290" y="0"/>
                  </a:moveTo>
                  <a:lnTo>
                    <a:pt x="177673" y="0"/>
                  </a:lnTo>
                  <a:cubicBezTo>
                    <a:pt x="79547" y="0"/>
                    <a:pt x="0" y="79547"/>
                    <a:pt x="0" y="177673"/>
                  </a:cubicBezTo>
                  <a:lnTo>
                    <a:pt x="0" y="1500808"/>
                  </a:lnTo>
                  <a:cubicBezTo>
                    <a:pt x="0" y="1598934"/>
                    <a:pt x="79547" y="1678481"/>
                    <a:pt x="177673" y="1678481"/>
                  </a:cubicBezTo>
                  <a:lnTo>
                    <a:pt x="1242060" y="1678481"/>
                  </a:lnTo>
                  <a:cubicBezTo>
                    <a:pt x="1340186" y="1678481"/>
                    <a:pt x="1419733" y="1598934"/>
                    <a:pt x="1419733" y="1500808"/>
                  </a:cubicBezTo>
                  <a:lnTo>
                    <a:pt x="1419733" y="523958"/>
                  </a:lnTo>
                  <a:cubicBezTo>
                    <a:pt x="1419733" y="480251"/>
                    <a:pt x="1403623" y="438079"/>
                    <a:pt x="1374484" y="405503"/>
                  </a:cubicBezTo>
                  <a:lnTo>
                    <a:pt x="1064707" y="59214"/>
                  </a:lnTo>
                  <a:cubicBezTo>
                    <a:pt x="1031003" y="21536"/>
                    <a:pt x="982844" y="0"/>
                    <a:pt x="932290" y="0"/>
                  </a:cubicBezTo>
                  <a:close/>
                </a:path>
              </a:pathLst>
            </a:custGeom>
            <a:blipFill>
              <a:blip r:embed="rId4"/>
              <a:stretch>
                <a:fillRect l="-38588" t="0" r="-38588" b="0"/>
              </a:stretch>
            </a:blipFill>
          </p:spPr>
        </p:sp>
      </p:grpSp>
      <p:grpSp>
        <p:nvGrpSpPr>
          <p:cNvPr name="Group 11" id="11"/>
          <p:cNvGrpSpPr/>
          <p:nvPr/>
        </p:nvGrpSpPr>
        <p:grpSpPr>
          <a:xfrm rot="0">
            <a:off x="7392107" y="5824165"/>
            <a:ext cx="3852384" cy="642937"/>
            <a:chOff x="0" y="0"/>
            <a:chExt cx="2967762" cy="495300"/>
          </a:xfrm>
        </p:grpSpPr>
        <p:sp>
          <p:nvSpPr>
            <p:cNvPr name="Freeform 12" id="12"/>
            <p:cNvSpPr/>
            <p:nvPr/>
          </p:nvSpPr>
          <p:spPr>
            <a:xfrm flipH="false" flipV="false" rot="0">
              <a:off x="8571" y="0"/>
              <a:ext cx="2950620" cy="495300"/>
            </a:xfrm>
            <a:custGeom>
              <a:avLst/>
              <a:gdLst/>
              <a:ahLst/>
              <a:cxnLst/>
              <a:rect r="r" b="b" t="t" l="l"/>
              <a:pathLst>
                <a:path h="495300" w="2950620">
                  <a:moveTo>
                    <a:pt x="245293" y="0"/>
                  </a:moveTo>
                  <a:lnTo>
                    <a:pt x="2935515" y="0"/>
                  </a:lnTo>
                  <a:cubicBezTo>
                    <a:pt x="2940673" y="0"/>
                    <a:pt x="2945475" y="2632"/>
                    <a:pt x="2948249" y="6981"/>
                  </a:cubicBezTo>
                  <a:cubicBezTo>
                    <a:pt x="2951023" y="11329"/>
                    <a:pt x="2951387" y="16793"/>
                    <a:pt x="2949213" y="21471"/>
                  </a:cubicBezTo>
                  <a:lnTo>
                    <a:pt x="2738982" y="473829"/>
                  </a:lnTo>
                  <a:cubicBezTo>
                    <a:pt x="2732896" y="486924"/>
                    <a:pt x="2719768" y="495300"/>
                    <a:pt x="2705328" y="495300"/>
                  </a:cubicBezTo>
                  <a:lnTo>
                    <a:pt x="15105" y="495300"/>
                  </a:lnTo>
                  <a:cubicBezTo>
                    <a:pt x="9947" y="495300"/>
                    <a:pt x="5145" y="492668"/>
                    <a:pt x="2371" y="488319"/>
                  </a:cubicBezTo>
                  <a:cubicBezTo>
                    <a:pt x="-403" y="483971"/>
                    <a:pt x="-767" y="478507"/>
                    <a:pt x="1407" y="473829"/>
                  </a:cubicBezTo>
                  <a:lnTo>
                    <a:pt x="211638" y="21471"/>
                  </a:lnTo>
                  <a:cubicBezTo>
                    <a:pt x="217724" y="8376"/>
                    <a:pt x="230853" y="0"/>
                    <a:pt x="245293" y="0"/>
                  </a:cubicBezTo>
                  <a:close/>
                </a:path>
              </a:pathLst>
            </a:custGeom>
            <a:solidFill>
              <a:srgbClr val="DD3251"/>
            </a:solidFill>
          </p:spPr>
        </p:sp>
        <p:sp>
          <p:nvSpPr>
            <p:cNvPr name="TextBox 13" id="13"/>
            <p:cNvSpPr txBox="true"/>
            <p:nvPr/>
          </p:nvSpPr>
          <p:spPr>
            <a:xfrm>
              <a:off x="254000" y="-38100"/>
              <a:ext cx="2459762" cy="5334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6230600" y="8229600"/>
            <a:ext cx="1028700" cy="102870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97837" y="0"/>
                  </a:moveTo>
                  <a:lnTo>
                    <a:pt x="714963" y="0"/>
                  </a:lnTo>
                  <a:cubicBezTo>
                    <a:pt x="740911" y="0"/>
                    <a:pt x="765796" y="10308"/>
                    <a:pt x="784144" y="28656"/>
                  </a:cubicBezTo>
                  <a:cubicBezTo>
                    <a:pt x="802492" y="47004"/>
                    <a:pt x="812800" y="71889"/>
                    <a:pt x="812800" y="97837"/>
                  </a:cubicBezTo>
                  <a:lnTo>
                    <a:pt x="812800" y="714963"/>
                  </a:lnTo>
                  <a:cubicBezTo>
                    <a:pt x="812800" y="740911"/>
                    <a:pt x="802492" y="765796"/>
                    <a:pt x="784144" y="784144"/>
                  </a:cubicBezTo>
                  <a:cubicBezTo>
                    <a:pt x="765796" y="802492"/>
                    <a:pt x="740911" y="812800"/>
                    <a:pt x="714963" y="812800"/>
                  </a:cubicBezTo>
                  <a:lnTo>
                    <a:pt x="97837" y="812800"/>
                  </a:lnTo>
                  <a:cubicBezTo>
                    <a:pt x="71889" y="812800"/>
                    <a:pt x="47004" y="802492"/>
                    <a:pt x="28656" y="784144"/>
                  </a:cubicBezTo>
                  <a:cubicBezTo>
                    <a:pt x="10308" y="765796"/>
                    <a:pt x="0" y="740911"/>
                    <a:pt x="0" y="714963"/>
                  </a:cubicBezTo>
                  <a:lnTo>
                    <a:pt x="0" y="97837"/>
                  </a:lnTo>
                  <a:cubicBezTo>
                    <a:pt x="0" y="71889"/>
                    <a:pt x="10308" y="47004"/>
                    <a:pt x="28656" y="28656"/>
                  </a:cubicBezTo>
                  <a:cubicBezTo>
                    <a:pt x="47004" y="10308"/>
                    <a:pt x="71889" y="0"/>
                    <a:pt x="97837" y="0"/>
                  </a:cubicBezTo>
                  <a:close/>
                </a:path>
              </a:pathLst>
            </a:custGeom>
            <a:solidFill>
              <a:srgbClr val="FAFCFC">
                <a:alpha val="14902"/>
              </a:srgbClr>
            </a:solidFill>
          </p:spPr>
        </p:sp>
        <p:sp>
          <p:nvSpPr>
            <p:cNvPr name="TextBox 16" id="16"/>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AutoShape 17" id="17"/>
          <p:cNvSpPr/>
          <p:nvPr/>
        </p:nvSpPr>
        <p:spPr>
          <a:xfrm flipV="true">
            <a:off x="10782687" y="8234679"/>
            <a:ext cx="0" cy="1028700"/>
          </a:xfrm>
          <a:prstGeom prst="line">
            <a:avLst/>
          </a:prstGeom>
          <a:ln cap="flat" w="9525">
            <a:solidFill>
              <a:srgbClr val="FAFCFC"/>
            </a:solidFill>
            <a:prstDash val="solid"/>
            <a:headEnd type="none" len="sm" w="sm"/>
            <a:tailEnd type="none" len="sm" w="sm"/>
          </a:ln>
        </p:spPr>
      </p:sp>
      <p:sp>
        <p:nvSpPr>
          <p:cNvPr name="Freeform 18" id="18"/>
          <p:cNvSpPr/>
          <p:nvPr/>
        </p:nvSpPr>
        <p:spPr>
          <a:xfrm flipH="false" flipV="false" rot="0">
            <a:off x="5689853" y="1019175"/>
            <a:ext cx="328785" cy="328785"/>
          </a:xfrm>
          <a:custGeom>
            <a:avLst/>
            <a:gdLst/>
            <a:ahLst/>
            <a:cxnLst/>
            <a:rect r="r" b="b" t="t" l="l"/>
            <a:pathLst>
              <a:path h="328785" w="328785">
                <a:moveTo>
                  <a:pt x="0" y="0"/>
                </a:moveTo>
                <a:lnTo>
                  <a:pt x="328785" y="0"/>
                </a:lnTo>
                <a:lnTo>
                  <a:pt x="328785" y="328785"/>
                </a:lnTo>
                <a:lnTo>
                  <a:pt x="0" y="3287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9" id="19"/>
          <p:cNvSpPr/>
          <p:nvPr/>
        </p:nvSpPr>
        <p:spPr>
          <a:xfrm flipH="false" flipV="false" rot="0">
            <a:off x="16527516" y="8519160"/>
            <a:ext cx="434867" cy="449581"/>
          </a:xfrm>
          <a:custGeom>
            <a:avLst/>
            <a:gdLst/>
            <a:ahLst/>
            <a:cxnLst/>
            <a:rect r="r" b="b" t="t" l="l"/>
            <a:pathLst>
              <a:path h="449581" w="434867">
                <a:moveTo>
                  <a:pt x="0" y="0"/>
                </a:moveTo>
                <a:lnTo>
                  <a:pt x="434868" y="0"/>
                </a:lnTo>
                <a:lnTo>
                  <a:pt x="434868" y="449580"/>
                </a:lnTo>
                <a:lnTo>
                  <a:pt x="0" y="4495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0" id="20"/>
          <p:cNvSpPr txBox="true"/>
          <p:nvPr/>
        </p:nvSpPr>
        <p:spPr>
          <a:xfrm rot="0">
            <a:off x="5602560" y="2130242"/>
            <a:ext cx="11569447" cy="1092199"/>
          </a:xfrm>
          <a:prstGeom prst="rect">
            <a:avLst/>
          </a:prstGeom>
        </p:spPr>
        <p:txBody>
          <a:bodyPr anchor="t" rtlCol="false" tIns="0" lIns="0" bIns="0" rIns="0">
            <a:spAutoFit/>
          </a:bodyPr>
          <a:lstStyle/>
          <a:p>
            <a:pPr algn="l">
              <a:lnSpc>
                <a:spcPts val="6999"/>
              </a:lnSpc>
            </a:pPr>
            <a:r>
              <a:rPr lang="en-US" sz="6999" spc="-594">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MALICIOUS CODES:</a:t>
            </a:r>
          </a:p>
        </p:txBody>
      </p:sp>
      <p:sp>
        <p:nvSpPr>
          <p:cNvPr name="TextBox 21" id="21"/>
          <p:cNvSpPr txBox="true"/>
          <p:nvPr/>
        </p:nvSpPr>
        <p:spPr>
          <a:xfrm rot="0">
            <a:off x="7392107" y="3719108"/>
            <a:ext cx="10664630" cy="1948815"/>
          </a:xfrm>
          <a:prstGeom prst="rect">
            <a:avLst/>
          </a:prstGeom>
        </p:spPr>
        <p:txBody>
          <a:bodyPr anchor="t" rtlCol="false" tIns="0" lIns="0" bIns="0" rIns="0">
            <a:spAutoFit/>
          </a:bodyPr>
          <a:lstStyle/>
          <a:p>
            <a:pPr algn="l">
              <a:lnSpc>
                <a:spcPts val="3600"/>
              </a:lnSpc>
            </a:pPr>
            <a:r>
              <a:rPr lang="en-US" sz="3600" spc="-305">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DEFINITION OF MALICIOUS CODE,</a:t>
            </a:r>
          </a:p>
          <a:p>
            <a:pPr algn="l">
              <a:lnSpc>
                <a:spcPts val="3600"/>
              </a:lnSpc>
            </a:pPr>
            <a:r>
              <a:rPr lang="en-US" sz="3600" spc="-305">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HOW IT WORKS, COMMON</a:t>
            </a:r>
          </a:p>
          <a:p>
            <a:pPr algn="l">
              <a:lnSpc>
                <a:spcPts val="3600"/>
              </a:lnSpc>
            </a:pPr>
            <a:r>
              <a:rPr lang="en-US" sz="3600" spc="-305">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DELIVERY METHODS, AND ITS</a:t>
            </a:r>
          </a:p>
          <a:p>
            <a:pPr algn="l">
              <a:lnSpc>
                <a:spcPts val="3600"/>
              </a:lnSpc>
            </a:pPr>
            <a:r>
              <a:rPr lang="en-US" sz="3600" spc="-305">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EFFECTS ON COMPUTER SYSTEMS</a:t>
            </a:r>
          </a:p>
        </p:txBody>
      </p:sp>
      <p:sp>
        <p:nvSpPr>
          <p:cNvPr name="TextBox 22" id="22"/>
          <p:cNvSpPr txBox="true"/>
          <p:nvPr/>
        </p:nvSpPr>
        <p:spPr>
          <a:xfrm rot="0">
            <a:off x="1313631" y="1019175"/>
            <a:ext cx="1833047" cy="274320"/>
          </a:xfrm>
          <a:prstGeom prst="rect">
            <a:avLst/>
          </a:prstGeom>
        </p:spPr>
        <p:txBody>
          <a:bodyPr anchor="t" rtlCol="false" tIns="0" lIns="0" bIns="0" rIns="0">
            <a:spAutoFit/>
          </a:bodyPr>
          <a:lstStyle/>
          <a:p>
            <a:pPr algn="l">
              <a:lnSpc>
                <a:spcPts val="1800"/>
              </a:lnSpc>
            </a:pPr>
            <a:r>
              <a:rPr lang="en-US" sz="1800">
                <a:solidFill>
                  <a:srgbClr val="FAFCFC"/>
                </a:solidFill>
                <a:latin typeface="Telegraf"/>
                <a:ea typeface="Telegraf"/>
                <a:cs typeface="Telegraf"/>
                <a:sym typeface="Telegraf"/>
              </a:rPr>
              <a:t>Elevate</a:t>
            </a:r>
          </a:p>
        </p:txBody>
      </p:sp>
      <p:sp>
        <p:nvSpPr>
          <p:cNvPr name="TextBox 23" id="23"/>
          <p:cNvSpPr txBox="true"/>
          <p:nvPr/>
        </p:nvSpPr>
        <p:spPr>
          <a:xfrm rot="0">
            <a:off x="7392107" y="6008474"/>
            <a:ext cx="3852384" cy="274320"/>
          </a:xfrm>
          <a:prstGeom prst="rect">
            <a:avLst/>
          </a:prstGeom>
        </p:spPr>
        <p:txBody>
          <a:bodyPr anchor="t" rtlCol="false" tIns="0" lIns="0" bIns="0" rIns="0">
            <a:spAutoFit/>
          </a:bodyPr>
          <a:lstStyle/>
          <a:p>
            <a:pPr algn="ctr">
              <a:lnSpc>
                <a:spcPts val="1800"/>
              </a:lnSpc>
            </a:pPr>
            <a:r>
              <a:rPr lang="en-US" sz="1800">
                <a:solidFill>
                  <a:srgbClr val="FAFCFC"/>
                </a:solidFill>
                <a:latin typeface="Telegraf"/>
                <a:ea typeface="Telegraf"/>
                <a:cs typeface="Telegraf"/>
                <a:sym typeface="Telegraf"/>
              </a:rPr>
              <a:t>T</a:t>
            </a:r>
            <a:r>
              <a:rPr lang="en-US" sz="1800">
                <a:solidFill>
                  <a:srgbClr val="FAFCFC"/>
                </a:solidFill>
                <a:latin typeface="Telegraf"/>
                <a:ea typeface="Telegraf"/>
                <a:cs typeface="Telegraf"/>
                <a:sym typeface="Telegraf"/>
              </a:rPr>
              <a:t>esting for Security</a:t>
            </a:r>
          </a:p>
        </p:txBody>
      </p:sp>
      <p:sp>
        <p:nvSpPr>
          <p:cNvPr name="TextBox 24" id="24"/>
          <p:cNvSpPr txBox="true"/>
          <p:nvPr/>
        </p:nvSpPr>
        <p:spPr>
          <a:xfrm rot="0">
            <a:off x="7392107" y="8739504"/>
            <a:ext cx="1833047" cy="216535"/>
          </a:xfrm>
          <a:prstGeom prst="rect">
            <a:avLst/>
          </a:prstGeom>
        </p:spPr>
        <p:txBody>
          <a:bodyPr anchor="t" rtlCol="false" tIns="0" lIns="0" bIns="0" rIns="0">
            <a:spAutoFit/>
          </a:bodyPr>
          <a:lstStyle/>
          <a:p>
            <a:pPr algn="l">
              <a:lnSpc>
                <a:spcPts val="1400"/>
              </a:lnSpc>
            </a:pPr>
            <a:r>
              <a:rPr lang="en-US" sz="1400" spc="21">
                <a:solidFill>
                  <a:srgbClr val="FAFCFC"/>
                </a:solidFill>
                <a:latin typeface="Telegraf"/>
                <a:ea typeface="Telegraf"/>
                <a:cs typeface="Telegraf"/>
                <a:sym typeface="Telegraf"/>
              </a:rPr>
              <a:t>Presented by</a:t>
            </a:r>
          </a:p>
        </p:txBody>
      </p:sp>
      <p:sp>
        <p:nvSpPr>
          <p:cNvPr name="TextBox 25" id="25"/>
          <p:cNvSpPr txBox="true"/>
          <p:nvPr/>
        </p:nvSpPr>
        <p:spPr>
          <a:xfrm rot="0">
            <a:off x="7392107" y="9041765"/>
            <a:ext cx="2474832" cy="216535"/>
          </a:xfrm>
          <a:prstGeom prst="rect">
            <a:avLst/>
          </a:prstGeom>
        </p:spPr>
        <p:txBody>
          <a:bodyPr anchor="t" rtlCol="false" tIns="0" lIns="0" bIns="0" rIns="0">
            <a:spAutoFit/>
          </a:bodyPr>
          <a:lstStyle/>
          <a:p>
            <a:pPr algn="l">
              <a:lnSpc>
                <a:spcPts val="1400"/>
              </a:lnSpc>
            </a:pPr>
            <a:r>
              <a:rPr lang="en-US" b="true" sz="1400" spc="21">
                <a:solidFill>
                  <a:srgbClr val="DD3251"/>
                </a:solidFill>
                <a:latin typeface="Telegraf Bold"/>
                <a:ea typeface="Telegraf Bold"/>
                <a:cs typeface="Telegraf Bold"/>
                <a:sym typeface="Telegraf Bold"/>
              </a:rPr>
              <a:t>GROUP 5</a:t>
            </a:r>
          </a:p>
        </p:txBody>
      </p:sp>
      <p:sp>
        <p:nvSpPr>
          <p:cNvPr name="TextBox 26" id="26"/>
          <p:cNvSpPr txBox="true"/>
          <p:nvPr/>
        </p:nvSpPr>
        <p:spPr>
          <a:xfrm rot="0">
            <a:off x="12340024" y="8462010"/>
            <a:ext cx="2331445" cy="516964"/>
          </a:xfrm>
          <a:prstGeom prst="rect">
            <a:avLst/>
          </a:prstGeom>
        </p:spPr>
        <p:txBody>
          <a:bodyPr anchor="t" rtlCol="false" tIns="0" lIns="0" bIns="0" rIns="0">
            <a:spAutoFit/>
          </a:bodyPr>
          <a:lstStyle/>
          <a:p>
            <a:pPr algn="l">
              <a:lnSpc>
                <a:spcPts val="1960"/>
              </a:lnSpc>
            </a:pPr>
            <a:r>
              <a:rPr lang="en-US" sz="1400" spc="21">
                <a:solidFill>
                  <a:srgbClr val="FAFCFC"/>
                </a:solidFill>
                <a:latin typeface="Telegraf"/>
                <a:ea typeface="Telegraf"/>
                <a:cs typeface="Telegraf"/>
                <a:sym typeface="Telegraf"/>
              </a:rPr>
              <a:t>Securing Systems Through Authorized Testing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6200667" y="1038225"/>
            <a:ext cx="197871" cy="234545"/>
          </a:xfrm>
          <a:custGeom>
            <a:avLst/>
            <a:gdLst/>
            <a:ahLst/>
            <a:cxnLst/>
            <a:rect r="r" b="b" t="t" l="l"/>
            <a:pathLst>
              <a:path h="234545" w="197871">
                <a:moveTo>
                  <a:pt x="0" y="0"/>
                </a:moveTo>
                <a:lnTo>
                  <a:pt x="197871" y="0"/>
                </a:lnTo>
                <a:lnTo>
                  <a:pt x="197871" y="234545"/>
                </a:lnTo>
                <a:lnTo>
                  <a:pt x="0" y="2345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2230100" y="2802343"/>
            <a:ext cx="5029200" cy="6455957"/>
            <a:chOff x="0" y="0"/>
            <a:chExt cx="1324398" cy="1700123"/>
          </a:xfrm>
        </p:grpSpPr>
        <p:sp>
          <p:nvSpPr>
            <p:cNvPr name="Freeform 4" id="4"/>
            <p:cNvSpPr/>
            <p:nvPr/>
          </p:nvSpPr>
          <p:spPr>
            <a:xfrm flipH="false" flipV="false" rot="0">
              <a:off x="0" y="0"/>
              <a:ext cx="1324397" cy="1700123"/>
            </a:xfrm>
            <a:custGeom>
              <a:avLst/>
              <a:gdLst/>
              <a:ahLst/>
              <a:cxnLst/>
              <a:rect r="r" b="b" t="t" l="l"/>
              <a:pathLst>
                <a:path h="1700123" w="1324397">
                  <a:moveTo>
                    <a:pt x="473267" y="77131"/>
                  </a:moveTo>
                  <a:lnTo>
                    <a:pt x="404467" y="249131"/>
                  </a:lnTo>
                  <a:cubicBezTo>
                    <a:pt x="385834" y="295713"/>
                    <a:pt x="340719" y="326259"/>
                    <a:pt x="290548" y="326262"/>
                  </a:cubicBezTo>
                  <a:lnTo>
                    <a:pt x="122702" y="326262"/>
                  </a:lnTo>
                  <a:cubicBezTo>
                    <a:pt x="54936" y="326262"/>
                    <a:pt x="1" y="381197"/>
                    <a:pt x="0" y="448963"/>
                  </a:cubicBezTo>
                  <a:lnTo>
                    <a:pt x="0" y="1577421"/>
                  </a:lnTo>
                  <a:cubicBezTo>
                    <a:pt x="1" y="1645188"/>
                    <a:pt x="54936" y="1700123"/>
                    <a:pt x="122702" y="1700123"/>
                  </a:cubicBezTo>
                  <a:lnTo>
                    <a:pt x="1201694" y="1700123"/>
                  </a:lnTo>
                  <a:cubicBezTo>
                    <a:pt x="1269460" y="1700123"/>
                    <a:pt x="1324396" y="1645188"/>
                    <a:pt x="1324397" y="1577421"/>
                  </a:cubicBezTo>
                  <a:lnTo>
                    <a:pt x="1324397" y="122701"/>
                  </a:lnTo>
                  <a:cubicBezTo>
                    <a:pt x="1324396" y="54935"/>
                    <a:pt x="1269461" y="1"/>
                    <a:pt x="1201696" y="0"/>
                  </a:cubicBezTo>
                  <a:lnTo>
                    <a:pt x="587191" y="0"/>
                  </a:lnTo>
                  <a:cubicBezTo>
                    <a:pt x="537018" y="0"/>
                    <a:pt x="491900" y="30547"/>
                    <a:pt x="473267" y="77131"/>
                  </a:cubicBezTo>
                  <a:close/>
                </a:path>
              </a:pathLst>
            </a:custGeom>
            <a:blipFill>
              <a:blip r:embed="rId4"/>
              <a:stretch>
                <a:fillRect l="-9566" t="0" r="-82812" b="0"/>
              </a:stretch>
            </a:blipFill>
          </p:spPr>
        </p:sp>
      </p:grpSp>
      <p:grpSp>
        <p:nvGrpSpPr>
          <p:cNvPr name="Group 5" id="5"/>
          <p:cNvGrpSpPr/>
          <p:nvPr/>
        </p:nvGrpSpPr>
        <p:grpSpPr>
          <a:xfrm rot="0">
            <a:off x="12230100" y="2287993"/>
            <a:ext cx="1028700" cy="10287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97837" y="0"/>
                  </a:moveTo>
                  <a:lnTo>
                    <a:pt x="714963" y="0"/>
                  </a:lnTo>
                  <a:cubicBezTo>
                    <a:pt x="740911" y="0"/>
                    <a:pt x="765796" y="10308"/>
                    <a:pt x="784144" y="28656"/>
                  </a:cubicBezTo>
                  <a:cubicBezTo>
                    <a:pt x="802492" y="47004"/>
                    <a:pt x="812800" y="71889"/>
                    <a:pt x="812800" y="97837"/>
                  </a:cubicBezTo>
                  <a:lnTo>
                    <a:pt x="812800" y="714963"/>
                  </a:lnTo>
                  <a:cubicBezTo>
                    <a:pt x="812800" y="740911"/>
                    <a:pt x="802492" y="765796"/>
                    <a:pt x="784144" y="784144"/>
                  </a:cubicBezTo>
                  <a:cubicBezTo>
                    <a:pt x="765796" y="802492"/>
                    <a:pt x="740911" y="812800"/>
                    <a:pt x="714963" y="812800"/>
                  </a:cubicBezTo>
                  <a:lnTo>
                    <a:pt x="97837" y="812800"/>
                  </a:lnTo>
                  <a:cubicBezTo>
                    <a:pt x="71889" y="812800"/>
                    <a:pt x="47004" y="802492"/>
                    <a:pt x="28656" y="784144"/>
                  </a:cubicBezTo>
                  <a:cubicBezTo>
                    <a:pt x="10308" y="765796"/>
                    <a:pt x="0" y="740911"/>
                    <a:pt x="0" y="714963"/>
                  </a:cubicBezTo>
                  <a:lnTo>
                    <a:pt x="0" y="97837"/>
                  </a:lnTo>
                  <a:cubicBezTo>
                    <a:pt x="0" y="71889"/>
                    <a:pt x="10308" y="47004"/>
                    <a:pt x="28656" y="28656"/>
                  </a:cubicBezTo>
                  <a:cubicBezTo>
                    <a:pt x="47004" y="10308"/>
                    <a:pt x="71889" y="0"/>
                    <a:pt x="97837" y="0"/>
                  </a:cubicBezTo>
                  <a:close/>
                </a:path>
              </a:pathLst>
            </a:custGeom>
            <a:solidFill>
              <a:srgbClr val="FAFCFC">
                <a:alpha val="14902"/>
              </a:srgbClr>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12527016" y="2577553"/>
            <a:ext cx="434867" cy="449581"/>
          </a:xfrm>
          <a:custGeom>
            <a:avLst/>
            <a:gdLst/>
            <a:ahLst/>
            <a:cxnLst/>
            <a:rect r="r" b="b" t="t" l="l"/>
            <a:pathLst>
              <a:path h="449581" w="434867">
                <a:moveTo>
                  <a:pt x="0" y="0"/>
                </a:moveTo>
                <a:lnTo>
                  <a:pt x="434868" y="0"/>
                </a:lnTo>
                <a:lnTo>
                  <a:pt x="434868" y="449580"/>
                </a:lnTo>
                <a:lnTo>
                  <a:pt x="0" y="4495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1114170" y="3027133"/>
            <a:ext cx="6389123" cy="642937"/>
            <a:chOff x="0" y="0"/>
            <a:chExt cx="4921991" cy="495300"/>
          </a:xfrm>
        </p:grpSpPr>
        <p:sp>
          <p:nvSpPr>
            <p:cNvPr name="Freeform 10" id="10"/>
            <p:cNvSpPr/>
            <p:nvPr/>
          </p:nvSpPr>
          <p:spPr>
            <a:xfrm flipH="false" flipV="false" rot="0">
              <a:off x="5168" y="0"/>
              <a:ext cx="4911655" cy="495300"/>
            </a:xfrm>
            <a:custGeom>
              <a:avLst/>
              <a:gdLst/>
              <a:ahLst/>
              <a:cxnLst/>
              <a:rect r="r" b="b" t="t" l="l"/>
              <a:pathLst>
                <a:path h="495300" w="4911655">
                  <a:moveTo>
                    <a:pt x="239295" y="0"/>
                  </a:moveTo>
                  <a:lnTo>
                    <a:pt x="4902548" y="0"/>
                  </a:lnTo>
                  <a:cubicBezTo>
                    <a:pt x="4905658" y="0"/>
                    <a:pt x="4908553" y="1587"/>
                    <a:pt x="4910226" y="4209"/>
                  </a:cubicBezTo>
                  <a:cubicBezTo>
                    <a:pt x="4911899" y="6831"/>
                    <a:pt x="4912118" y="10126"/>
                    <a:pt x="4910807" y="12946"/>
                  </a:cubicBezTo>
                  <a:lnTo>
                    <a:pt x="4692653" y="482354"/>
                  </a:lnTo>
                  <a:cubicBezTo>
                    <a:pt x="4688983" y="490250"/>
                    <a:pt x="4681067" y="495300"/>
                    <a:pt x="4672360" y="495300"/>
                  </a:cubicBezTo>
                  <a:lnTo>
                    <a:pt x="9108" y="495300"/>
                  </a:lnTo>
                  <a:cubicBezTo>
                    <a:pt x="5998" y="495300"/>
                    <a:pt x="3102" y="493713"/>
                    <a:pt x="1430" y="491091"/>
                  </a:cubicBezTo>
                  <a:cubicBezTo>
                    <a:pt x="-243" y="488469"/>
                    <a:pt x="-462" y="485175"/>
                    <a:pt x="849" y="482354"/>
                  </a:cubicBezTo>
                  <a:lnTo>
                    <a:pt x="219003" y="12946"/>
                  </a:lnTo>
                  <a:cubicBezTo>
                    <a:pt x="222672" y="5050"/>
                    <a:pt x="230589" y="0"/>
                    <a:pt x="239295" y="0"/>
                  </a:cubicBezTo>
                  <a:close/>
                </a:path>
              </a:pathLst>
            </a:custGeom>
            <a:solidFill>
              <a:srgbClr val="FF3131"/>
            </a:solidFill>
          </p:spPr>
        </p:sp>
        <p:sp>
          <p:nvSpPr>
            <p:cNvPr name="TextBox 11" id="11"/>
            <p:cNvSpPr txBox="true"/>
            <p:nvPr/>
          </p:nvSpPr>
          <p:spPr>
            <a:xfrm>
              <a:off x="254000" y="-38100"/>
              <a:ext cx="4413991" cy="5334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5400000">
            <a:off x="1099814" y="3927072"/>
            <a:ext cx="5052849" cy="7452834"/>
            <a:chOff x="0" y="0"/>
            <a:chExt cx="3992375" cy="5888659"/>
          </a:xfrm>
        </p:grpSpPr>
        <p:sp>
          <p:nvSpPr>
            <p:cNvPr name="Freeform 13" id="13"/>
            <p:cNvSpPr/>
            <p:nvPr/>
          </p:nvSpPr>
          <p:spPr>
            <a:xfrm flipH="false" flipV="false" rot="0">
              <a:off x="0" y="0"/>
              <a:ext cx="3992375" cy="5888659"/>
            </a:xfrm>
            <a:custGeom>
              <a:avLst/>
              <a:gdLst/>
              <a:ahLst/>
              <a:cxnLst/>
              <a:rect r="r" b="b" t="t" l="l"/>
              <a:pathLst>
                <a:path h="5888659" w="3992375">
                  <a:moveTo>
                    <a:pt x="38305" y="0"/>
                  </a:moveTo>
                  <a:lnTo>
                    <a:pt x="3954070" y="0"/>
                  </a:lnTo>
                  <a:cubicBezTo>
                    <a:pt x="3975225" y="0"/>
                    <a:pt x="3992375" y="17150"/>
                    <a:pt x="3992375" y="38305"/>
                  </a:cubicBezTo>
                  <a:lnTo>
                    <a:pt x="3992375" y="5850354"/>
                  </a:lnTo>
                  <a:cubicBezTo>
                    <a:pt x="3992375" y="5860513"/>
                    <a:pt x="3988339" y="5870256"/>
                    <a:pt x="3981156" y="5877440"/>
                  </a:cubicBezTo>
                  <a:cubicBezTo>
                    <a:pt x="3973972" y="5884623"/>
                    <a:pt x="3964229" y="5888659"/>
                    <a:pt x="3954070" y="5888659"/>
                  </a:cubicBezTo>
                  <a:lnTo>
                    <a:pt x="38305" y="5888659"/>
                  </a:lnTo>
                  <a:cubicBezTo>
                    <a:pt x="17150" y="5888659"/>
                    <a:pt x="0" y="5871509"/>
                    <a:pt x="0" y="5850354"/>
                  </a:cubicBezTo>
                  <a:lnTo>
                    <a:pt x="0" y="38305"/>
                  </a:lnTo>
                  <a:cubicBezTo>
                    <a:pt x="0" y="28146"/>
                    <a:pt x="4036" y="18403"/>
                    <a:pt x="11219" y="11219"/>
                  </a:cubicBezTo>
                  <a:cubicBezTo>
                    <a:pt x="18403" y="4036"/>
                    <a:pt x="28146" y="0"/>
                    <a:pt x="38305"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14" id="14"/>
            <p:cNvSpPr txBox="true"/>
            <p:nvPr/>
          </p:nvSpPr>
          <p:spPr>
            <a:xfrm>
              <a:off x="0" y="-38100"/>
              <a:ext cx="3992375" cy="5926759"/>
            </a:xfrm>
            <a:prstGeom prst="rect">
              <a:avLst/>
            </a:prstGeom>
          </p:spPr>
          <p:txBody>
            <a:bodyPr anchor="ctr" rtlCol="false" tIns="50800" lIns="50800" bIns="50800" rIns="50800"/>
            <a:lstStyle/>
            <a:p>
              <a:pPr algn="ctr">
                <a:lnSpc>
                  <a:spcPts val="2659"/>
                </a:lnSpc>
                <a:spcBef>
                  <a:spcPct val="0"/>
                </a:spcBef>
              </a:pPr>
            </a:p>
          </p:txBody>
        </p:sp>
      </p:grpSp>
      <p:sp>
        <p:nvSpPr>
          <p:cNvPr name="Freeform 15" id="15"/>
          <p:cNvSpPr/>
          <p:nvPr/>
        </p:nvSpPr>
        <p:spPr>
          <a:xfrm flipH="false" flipV="false" rot="0">
            <a:off x="341958" y="5502133"/>
            <a:ext cx="328785" cy="328785"/>
          </a:xfrm>
          <a:custGeom>
            <a:avLst/>
            <a:gdLst/>
            <a:ahLst/>
            <a:cxnLst/>
            <a:rect r="r" b="b" t="t" l="l"/>
            <a:pathLst>
              <a:path h="328785" w="328785">
                <a:moveTo>
                  <a:pt x="0" y="0"/>
                </a:moveTo>
                <a:lnTo>
                  <a:pt x="328785" y="0"/>
                </a:lnTo>
                <a:lnTo>
                  <a:pt x="328785" y="328785"/>
                </a:lnTo>
                <a:lnTo>
                  <a:pt x="0" y="3287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6" id="16"/>
          <p:cNvGrpSpPr/>
          <p:nvPr/>
        </p:nvGrpSpPr>
        <p:grpSpPr>
          <a:xfrm rot="0">
            <a:off x="831109" y="5502133"/>
            <a:ext cx="5197837" cy="566438"/>
            <a:chOff x="0" y="0"/>
            <a:chExt cx="4004259" cy="436367"/>
          </a:xfrm>
        </p:grpSpPr>
        <p:sp>
          <p:nvSpPr>
            <p:cNvPr name="Freeform 17" id="17"/>
            <p:cNvSpPr/>
            <p:nvPr/>
          </p:nvSpPr>
          <p:spPr>
            <a:xfrm flipH="false" flipV="false" rot="0">
              <a:off x="6965" y="0"/>
              <a:ext cx="3990330" cy="436367"/>
            </a:xfrm>
            <a:custGeom>
              <a:avLst/>
              <a:gdLst/>
              <a:ahLst/>
              <a:cxnLst/>
              <a:rect r="r" b="b" t="t" l="l"/>
              <a:pathLst>
                <a:path h="436367" w="3990330">
                  <a:moveTo>
                    <a:pt x="240770" y="0"/>
                  </a:moveTo>
                  <a:lnTo>
                    <a:pt x="3979747" y="0"/>
                  </a:lnTo>
                  <a:cubicBezTo>
                    <a:pt x="3983456" y="0"/>
                    <a:pt x="3986894" y="1941"/>
                    <a:pt x="3988809" y="5117"/>
                  </a:cubicBezTo>
                  <a:cubicBezTo>
                    <a:pt x="3990725" y="8293"/>
                    <a:pt x="3990837" y="12240"/>
                    <a:pt x="3989107" y="15521"/>
                  </a:cubicBezTo>
                  <a:lnTo>
                    <a:pt x="3775294" y="420847"/>
                  </a:lnTo>
                  <a:cubicBezTo>
                    <a:pt x="3770258" y="430393"/>
                    <a:pt x="3760352" y="436367"/>
                    <a:pt x="3749559" y="436367"/>
                  </a:cubicBezTo>
                  <a:lnTo>
                    <a:pt x="10583" y="436367"/>
                  </a:lnTo>
                  <a:cubicBezTo>
                    <a:pt x="6874" y="436367"/>
                    <a:pt x="3436" y="434426"/>
                    <a:pt x="1520" y="431250"/>
                  </a:cubicBezTo>
                  <a:cubicBezTo>
                    <a:pt x="-395" y="428074"/>
                    <a:pt x="-508" y="424127"/>
                    <a:pt x="1222" y="420847"/>
                  </a:cubicBezTo>
                  <a:lnTo>
                    <a:pt x="215035" y="15521"/>
                  </a:lnTo>
                  <a:cubicBezTo>
                    <a:pt x="220071" y="5974"/>
                    <a:pt x="229977" y="0"/>
                    <a:pt x="240770" y="0"/>
                  </a:cubicBezTo>
                  <a:close/>
                </a:path>
              </a:pathLst>
            </a:custGeom>
            <a:solidFill>
              <a:srgbClr val="FF3131"/>
            </a:solidFill>
          </p:spPr>
        </p:sp>
        <p:sp>
          <p:nvSpPr>
            <p:cNvPr name="TextBox 18" id="18"/>
            <p:cNvSpPr txBox="true"/>
            <p:nvPr/>
          </p:nvSpPr>
          <p:spPr>
            <a:xfrm>
              <a:off x="254000" y="-38100"/>
              <a:ext cx="3496259" cy="474467"/>
            </a:xfrm>
            <a:prstGeom prst="rect">
              <a:avLst/>
            </a:prstGeom>
          </p:spPr>
          <p:txBody>
            <a:bodyPr anchor="ctr" rtlCol="false" tIns="50800" lIns="50800" bIns="50800" rIns="50800"/>
            <a:lstStyle/>
            <a:p>
              <a:pPr algn="ctr">
                <a:lnSpc>
                  <a:spcPts val="2659"/>
                </a:lnSpc>
              </a:pPr>
            </a:p>
          </p:txBody>
        </p:sp>
      </p:grpSp>
      <p:sp>
        <p:nvSpPr>
          <p:cNvPr name="Freeform 19" id="19"/>
          <p:cNvSpPr/>
          <p:nvPr/>
        </p:nvSpPr>
        <p:spPr>
          <a:xfrm flipH="false" flipV="false" rot="0">
            <a:off x="7763441" y="8414493"/>
            <a:ext cx="645512" cy="843807"/>
          </a:xfrm>
          <a:custGeom>
            <a:avLst/>
            <a:gdLst/>
            <a:ahLst/>
            <a:cxnLst/>
            <a:rect r="r" b="b" t="t" l="l"/>
            <a:pathLst>
              <a:path h="843807" w="645512">
                <a:moveTo>
                  <a:pt x="0" y="0"/>
                </a:moveTo>
                <a:lnTo>
                  <a:pt x="645513" y="0"/>
                </a:lnTo>
                <a:lnTo>
                  <a:pt x="645513" y="843807"/>
                </a:lnTo>
                <a:lnTo>
                  <a:pt x="0" y="843807"/>
                </a:lnTo>
                <a:lnTo>
                  <a:pt x="0" y="0"/>
                </a:lnTo>
                <a:close/>
              </a:path>
            </a:pathLst>
          </a:custGeom>
          <a:blipFill>
            <a:blip r:embed="rId9"/>
            <a:stretch>
              <a:fillRect l="0" t="0" r="0" b="0"/>
            </a:stretch>
          </a:blipFill>
        </p:spPr>
      </p:sp>
      <p:sp>
        <p:nvSpPr>
          <p:cNvPr name="TextBox 20" id="20"/>
          <p:cNvSpPr txBox="true"/>
          <p:nvPr/>
        </p:nvSpPr>
        <p:spPr>
          <a:xfrm rot="0">
            <a:off x="16485598" y="1028700"/>
            <a:ext cx="1249952" cy="274320"/>
          </a:xfrm>
          <a:prstGeom prst="rect">
            <a:avLst/>
          </a:prstGeom>
        </p:spPr>
        <p:txBody>
          <a:bodyPr anchor="t" rtlCol="false" tIns="0" lIns="0" bIns="0" rIns="0">
            <a:spAutoFit/>
          </a:bodyPr>
          <a:lstStyle/>
          <a:p>
            <a:pPr algn="l">
              <a:lnSpc>
                <a:spcPts val="1800"/>
              </a:lnSpc>
            </a:pPr>
            <a:r>
              <a:rPr lang="en-US" sz="1800">
                <a:solidFill>
                  <a:srgbClr val="FAFCFC"/>
                </a:solidFill>
                <a:latin typeface="Telegraf"/>
                <a:ea typeface="Telegraf"/>
                <a:cs typeface="Telegraf"/>
                <a:sym typeface="Telegraf"/>
              </a:rPr>
              <a:t>Elevate</a:t>
            </a:r>
          </a:p>
        </p:txBody>
      </p:sp>
      <p:sp>
        <p:nvSpPr>
          <p:cNvPr name="TextBox 21" id="21"/>
          <p:cNvSpPr txBox="true"/>
          <p:nvPr/>
        </p:nvSpPr>
        <p:spPr>
          <a:xfrm rot="0">
            <a:off x="1028700" y="778270"/>
            <a:ext cx="10172700" cy="2061229"/>
          </a:xfrm>
          <a:prstGeom prst="rect">
            <a:avLst/>
          </a:prstGeom>
        </p:spPr>
        <p:txBody>
          <a:bodyPr anchor="t" rtlCol="false" tIns="0" lIns="0" bIns="0" rIns="0">
            <a:spAutoFit/>
          </a:bodyPr>
          <a:lstStyle/>
          <a:p>
            <a:pPr algn="l">
              <a:lnSpc>
                <a:spcPts val="7275"/>
              </a:lnSpc>
            </a:pPr>
            <a:r>
              <a:rPr lang="en-US" sz="7275" spc="-618">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DEFINITON AND OVERVIEW</a:t>
            </a:r>
          </a:p>
        </p:txBody>
      </p:sp>
      <p:sp>
        <p:nvSpPr>
          <p:cNvPr name="TextBox 22" id="22"/>
          <p:cNvSpPr txBox="true"/>
          <p:nvPr/>
        </p:nvSpPr>
        <p:spPr>
          <a:xfrm rot="0">
            <a:off x="2074207" y="3189535"/>
            <a:ext cx="4469050" cy="337185"/>
          </a:xfrm>
          <a:prstGeom prst="rect">
            <a:avLst/>
          </a:prstGeom>
        </p:spPr>
        <p:txBody>
          <a:bodyPr anchor="t" rtlCol="false" tIns="0" lIns="0" bIns="0" rIns="0">
            <a:spAutoFit/>
          </a:bodyPr>
          <a:lstStyle/>
          <a:p>
            <a:pPr algn="ctr">
              <a:lnSpc>
                <a:spcPts val="2399"/>
              </a:lnSpc>
            </a:pPr>
            <a:r>
              <a:rPr lang="en-US" sz="2399">
                <a:solidFill>
                  <a:srgbClr val="FAFCFC"/>
                </a:solidFill>
                <a:latin typeface="Telegraf"/>
                <a:ea typeface="Telegraf"/>
                <a:cs typeface="Telegraf"/>
                <a:sym typeface="Telegraf"/>
              </a:rPr>
              <a:t>WHAT IS MALICIOUS CODE?</a:t>
            </a:r>
          </a:p>
        </p:txBody>
      </p:sp>
      <p:sp>
        <p:nvSpPr>
          <p:cNvPr name="TextBox 23" id="23"/>
          <p:cNvSpPr txBox="true"/>
          <p:nvPr/>
        </p:nvSpPr>
        <p:spPr>
          <a:xfrm rot="0">
            <a:off x="1114170" y="3744441"/>
            <a:ext cx="5291616" cy="1508760"/>
          </a:xfrm>
          <a:prstGeom prst="rect">
            <a:avLst/>
          </a:prstGeom>
        </p:spPr>
        <p:txBody>
          <a:bodyPr anchor="t" rtlCol="false" tIns="0" lIns="0" bIns="0" rIns="0">
            <a:spAutoFit/>
          </a:bodyPr>
          <a:lstStyle/>
          <a:p>
            <a:pPr algn="l">
              <a:lnSpc>
                <a:spcPts val="2939"/>
              </a:lnSpc>
            </a:pPr>
            <a:r>
              <a:rPr lang="en-US" sz="2099" spc="31">
                <a:solidFill>
                  <a:srgbClr val="FAFCFC"/>
                </a:solidFill>
                <a:latin typeface="Telegraf"/>
                <a:ea typeface="Telegraf"/>
                <a:cs typeface="Telegraf"/>
                <a:sym typeface="Telegraf"/>
              </a:rPr>
              <a:t>Is a any computer program, script, or set  of instructions written intenionally to cause harm,  steal data or break a computer system network.</a:t>
            </a:r>
          </a:p>
        </p:txBody>
      </p:sp>
      <p:sp>
        <p:nvSpPr>
          <p:cNvPr name="TextBox 24" id="24"/>
          <p:cNvSpPr txBox="true"/>
          <p:nvPr/>
        </p:nvSpPr>
        <p:spPr>
          <a:xfrm rot="0">
            <a:off x="285949" y="6423461"/>
            <a:ext cx="6802476" cy="2130425"/>
          </a:xfrm>
          <a:prstGeom prst="rect">
            <a:avLst/>
          </a:prstGeom>
        </p:spPr>
        <p:txBody>
          <a:bodyPr anchor="t" rtlCol="false" tIns="0" lIns="0" bIns="0" rIns="0">
            <a:spAutoFit/>
          </a:bodyPr>
          <a:lstStyle/>
          <a:p>
            <a:pPr algn="l" marL="431799" indent="-215899" lvl="1">
              <a:lnSpc>
                <a:spcPts val="2799"/>
              </a:lnSpc>
              <a:buFont typeface="Arial"/>
              <a:buChar char="•"/>
            </a:pPr>
            <a:r>
              <a:rPr lang="en-US" sz="1999" spc="29">
                <a:solidFill>
                  <a:srgbClr val="FAFCFC"/>
                </a:solidFill>
                <a:latin typeface="Telegraf"/>
                <a:ea typeface="Telegraf"/>
                <a:cs typeface="Telegraf"/>
                <a:sym typeface="Telegraf"/>
              </a:rPr>
              <a:t>Can spread through infected files, links, email, attachments, and unsafe downloads.</a:t>
            </a:r>
          </a:p>
          <a:p>
            <a:pPr algn="l" marL="431799" indent="-215899" lvl="1">
              <a:lnSpc>
                <a:spcPts val="2799"/>
              </a:lnSpc>
              <a:buFont typeface="Arial"/>
              <a:buChar char="•"/>
            </a:pPr>
            <a:r>
              <a:rPr lang="en-US" sz="1999" spc="29">
                <a:solidFill>
                  <a:srgbClr val="FAFCFC"/>
                </a:solidFill>
                <a:latin typeface="Telegraf"/>
                <a:ea typeface="Telegraf"/>
                <a:cs typeface="Telegraf"/>
                <a:sym typeface="Telegraf"/>
              </a:rPr>
              <a:t>May damage files, steal data, or let attackers control a device.</a:t>
            </a:r>
          </a:p>
          <a:p>
            <a:pPr algn="l" marL="431799" indent="-215899" lvl="1">
              <a:lnSpc>
                <a:spcPts val="2799"/>
              </a:lnSpc>
              <a:buFont typeface="Arial"/>
              <a:buChar char="•"/>
            </a:pPr>
            <a:r>
              <a:rPr lang="en-US" sz="1999" spc="29">
                <a:solidFill>
                  <a:srgbClr val="FAFCFC"/>
                </a:solidFill>
                <a:latin typeface="Telegraf"/>
                <a:ea typeface="Telegraf"/>
                <a:cs typeface="Telegraf"/>
                <a:sym typeface="Telegraf"/>
              </a:rPr>
              <a:t>Examples include viruses,, worms, Trojan horses, ransomware and spyware.</a:t>
            </a:r>
          </a:p>
        </p:txBody>
      </p:sp>
      <p:sp>
        <p:nvSpPr>
          <p:cNvPr name="TextBox 25" id="25"/>
          <p:cNvSpPr txBox="true"/>
          <p:nvPr/>
        </p:nvSpPr>
        <p:spPr>
          <a:xfrm rot="0">
            <a:off x="8746614" y="8113705"/>
            <a:ext cx="1825296" cy="300788"/>
          </a:xfrm>
          <a:prstGeom prst="rect">
            <a:avLst/>
          </a:prstGeom>
        </p:spPr>
        <p:txBody>
          <a:bodyPr anchor="t" rtlCol="false" tIns="0" lIns="0" bIns="0" rIns="0">
            <a:spAutoFit/>
          </a:bodyPr>
          <a:lstStyle/>
          <a:p>
            <a:pPr algn="l" marL="0" indent="0" lvl="0">
              <a:lnSpc>
                <a:spcPts val="2092"/>
              </a:lnSpc>
              <a:spcBef>
                <a:spcPct val="0"/>
              </a:spcBef>
            </a:pPr>
            <a:r>
              <a:rPr lang="en-US" b="true" sz="2092" spc="31">
                <a:solidFill>
                  <a:srgbClr val="DD3251"/>
                </a:solidFill>
                <a:latin typeface="Telegraf Bold"/>
                <a:ea typeface="Telegraf Bold"/>
                <a:cs typeface="Telegraf Bold"/>
                <a:sym typeface="Telegraf Bold"/>
              </a:rPr>
              <a:t>KEY IDEA</a:t>
            </a:r>
          </a:p>
        </p:txBody>
      </p:sp>
      <p:sp>
        <p:nvSpPr>
          <p:cNvPr name="TextBox 26" id="26"/>
          <p:cNvSpPr txBox="true"/>
          <p:nvPr/>
        </p:nvSpPr>
        <p:spPr>
          <a:xfrm rot="0">
            <a:off x="8570297" y="8505561"/>
            <a:ext cx="4688503" cy="604520"/>
          </a:xfrm>
          <a:prstGeom prst="rect">
            <a:avLst/>
          </a:prstGeom>
        </p:spPr>
        <p:txBody>
          <a:bodyPr anchor="t" rtlCol="false" tIns="0" lIns="0" bIns="0" rIns="0">
            <a:spAutoFit/>
          </a:bodyPr>
          <a:lstStyle/>
          <a:p>
            <a:pPr algn="l">
              <a:lnSpc>
                <a:spcPts val="2380"/>
              </a:lnSpc>
            </a:pPr>
            <a:r>
              <a:rPr lang="en-US" sz="1700" spc="25">
                <a:solidFill>
                  <a:srgbClr val="FAFCFC"/>
                </a:solidFill>
                <a:latin typeface="Telegraf"/>
                <a:ea typeface="Telegraf"/>
                <a:cs typeface="Telegraf"/>
                <a:sym typeface="Telegraf"/>
              </a:rPr>
              <a:t>Malicious code threatens the confidentiality integrity, and security of computer system.</a:t>
            </a:r>
          </a:p>
        </p:txBody>
      </p:sp>
      <p:sp>
        <p:nvSpPr>
          <p:cNvPr name="TextBox 27" id="27"/>
          <p:cNvSpPr txBox="true"/>
          <p:nvPr/>
        </p:nvSpPr>
        <p:spPr>
          <a:xfrm rot="0">
            <a:off x="2025154" y="5603752"/>
            <a:ext cx="2476141" cy="464819"/>
          </a:xfrm>
          <a:prstGeom prst="rect">
            <a:avLst/>
          </a:prstGeom>
        </p:spPr>
        <p:txBody>
          <a:bodyPr anchor="t" rtlCol="false" tIns="0" lIns="0" bIns="0" rIns="0">
            <a:spAutoFit/>
          </a:bodyPr>
          <a:lstStyle/>
          <a:p>
            <a:pPr algn="l" marL="0" indent="0" lvl="0">
              <a:lnSpc>
                <a:spcPts val="3299"/>
              </a:lnSpc>
              <a:spcBef>
                <a:spcPct val="0"/>
              </a:spcBef>
            </a:pPr>
            <a:r>
              <a:rPr lang="en-US" b="true" sz="3299" spc="49">
                <a:gradFill>
                  <a:gsLst>
                    <a:gs pos="0">
                      <a:srgbClr val="FCFAFA">
                        <a:alpha val="100000"/>
                      </a:srgbClr>
                    </a:gs>
                    <a:gs pos="100000">
                      <a:srgbClr val="768683">
                        <a:alpha val="100000"/>
                      </a:srgbClr>
                    </a:gs>
                  </a:gsLst>
                  <a:lin ang="0"/>
                </a:gradFill>
                <a:latin typeface="Telegraf Bold"/>
                <a:ea typeface="Telegraf Bold"/>
                <a:cs typeface="Telegraf Bold"/>
                <a:sym typeface="Telegraf Bold"/>
              </a:rPr>
              <a:t>OVERVIEW</a:t>
            </a:r>
          </a:p>
        </p:txBody>
      </p:sp>
      <p:grpSp>
        <p:nvGrpSpPr>
          <p:cNvPr name="Group 28" id="28"/>
          <p:cNvGrpSpPr/>
          <p:nvPr/>
        </p:nvGrpSpPr>
        <p:grpSpPr>
          <a:xfrm rot="5400000">
            <a:off x="9228101" y="5119238"/>
            <a:ext cx="862324" cy="7452834"/>
            <a:chOff x="0" y="0"/>
            <a:chExt cx="681342" cy="5888659"/>
          </a:xfrm>
        </p:grpSpPr>
        <p:sp>
          <p:nvSpPr>
            <p:cNvPr name="Freeform 29" id="29"/>
            <p:cNvSpPr/>
            <p:nvPr/>
          </p:nvSpPr>
          <p:spPr>
            <a:xfrm flipH="false" flipV="false" rot="0">
              <a:off x="0" y="0"/>
              <a:ext cx="681342" cy="5888659"/>
            </a:xfrm>
            <a:custGeom>
              <a:avLst/>
              <a:gdLst/>
              <a:ahLst/>
              <a:cxnLst/>
              <a:rect r="r" b="b" t="t" l="l"/>
              <a:pathLst>
                <a:path h="5888659" w="681342">
                  <a:moveTo>
                    <a:pt x="224449" y="0"/>
                  </a:moveTo>
                  <a:lnTo>
                    <a:pt x="456893" y="0"/>
                  </a:lnTo>
                  <a:cubicBezTo>
                    <a:pt x="516421" y="0"/>
                    <a:pt x="573510" y="23647"/>
                    <a:pt x="615603" y="65740"/>
                  </a:cubicBezTo>
                  <a:cubicBezTo>
                    <a:pt x="657695" y="107832"/>
                    <a:pt x="681342" y="164922"/>
                    <a:pt x="681342" y="224449"/>
                  </a:cubicBezTo>
                  <a:lnTo>
                    <a:pt x="681342" y="5664209"/>
                  </a:lnTo>
                  <a:cubicBezTo>
                    <a:pt x="681342" y="5788170"/>
                    <a:pt x="580853" y="5888659"/>
                    <a:pt x="456893" y="5888659"/>
                  </a:cubicBezTo>
                  <a:lnTo>
                    <a:pt x="224449" y="5888659"/>
                  </a:lnTo>
                  <a:cubicBezTo>
                    <a:pt x="100489" y="5888659"/>
                    <a:pt x="0" y="5788170"/>
                    <a:pt x="0" y="5664209"/>
                  </a:cubicBezTo>
                  <a:lnTo>
                    <a:pt x="0" y="224449"/>
                  </a:lnTo>
                  <a:cubicBezTo>
                    <a:pt x="0" y="100489"/>
                    <a:pt x="100489" y="0"/>
                    <a:pt x="224449"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30" id="30"/>
            <p:cNvSpPr txBox="true"/>
            <p:nvPr/>
          </p:nvSpPr>
          <p:spPr>
            <a:xfrm>
              <a:off x="0" y="-38100"/>
              <a:ext cx="681342" cy="5926759"/>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028700" y="8993505"/>
            <a:ext cx="197871" cy="234545"/>
          </a:xfrm>
          <a:custGeom>
            <a:avLst/>
            <a:gdLst/>
            <a:ahLst/>
            <a:cxnLst/>
            <a:rect r="r" b="b" t="t" l="l"/>
            <a:pathLst>
              <a:path h="234545" w="197871">
                <a:moveTo>
                  <a:pt x="0" y="0"/>
                </a:moveTo>
                <a:lnTo>
                  <a:pt x="197871" y="0"/>
                </a:lnTo>
                <a:lnTo>
                  <a:pt x="197871" y="234545"/>
                </a:lnTo>
                <a:lnTo>
                  <a:pt x="0" y="2345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18764" y="285898"/>
            <a:ext cx="440906" cy="440906"/>
          </a:xfrm>
          <a:custGeom>
            <a:avLst/>
            <a:gdLst/>
            <a:ahLst/>
            <a:cxnLst/>
            <a:rect r="r" b="b" t="t" l="l"/>
            <a:pathLst>
              <a:path h="440906" w="440906">
                <a:moveTo>
                  <a:pt x="0" y="0"/>
                </a:moveTo>
                <a:lnTo>
                  <a:pt x="440906" y="0"/>
                </a:lnTo>
                <a:lnTo>
                  <a:pt x="440906" y="440906"/>
                </a:lnTo>
                <a:lnTo>
                  <a:pt x="0" y="4409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938607" y="3175529"/>
            <a:ext cx="14064912" cy="1217558"/>
            <a:chOff x="0" y="0"/>
            <a:chExt cx="10835192" cy="937971"/>
          </a:xfrm>
        </p:grpSpPr>
        <p:sp>
          <p:nvSpPr>
            <p:cNvPr name="Freeform 5" id="5"/>
            <p:cNvSpPr/>
            <p:nvPr/>
          </p:nvSpPr>
          <p:spPr>
            <a:xfrm flipH="false" flipV="false" rot="0">
              <a:off x="1399" y="0"/>
              <a:ext cx="10832393" cy="937971"/>
            </a:xfrm>
            <a:custGeom>
              <a:avLst/>
              <a:gdLst/>
              <a:ahLst/>
              <a:cxnLst/>
              <a:rect r="r" b="b" t="t" l="l"/>
              <a:pathLst>
                <a:path h="937971" w="10832393">
                  <a:moveTo>
                    <a:pt x="235273" y="0"/>
                  </a:moveTo>
                  <a:lnTo>
                    <a:pt x="10827307" y="0"/>
                  </a:lnTo>
                  <a:cubicBezTo>
                    <a:pt x="10828869" y="0"/>
                    <a:pt x="10830345" y="718"/>
                    <a:pt x="10831310" y="1947"/>
                  </a:cubicBezTo>
                  <a:cubicBezTo>
                    <a:pt x="10832274" y="3177"/>
                    <a:pt x="10832619" y="4781"/>
                    <a:pt x="10832247" y="6298"/>
                  </a:cubicBezTo>
                  <a:lnTo>
                    <a:pt x="10605150" y="931673"/>
                  </a:lnTo>
                  <a:cubicBezTo>
                    <a:pt x="10604243" y="935371"/>
                    <a:pt x="10600927" y="937971"/>
                    <a:pt x="10597120" y="937971"/>
                  </a:cubicBezTo>
                  <a:lnTo>
                    <a:pt x="5086" y="937971"/>
                  </a:lnTo>
                  <a:cubicBezTo>
                    <a:pt x="3524" y="937971"/>
                    <a:pt x="2048" y="937253"/>
                    <a:pt x="1084" y="936023"/>
                  </a:cubicBezTo>
                  <a:cubicBezTo>
                    <a:pt x="120" y="934794"/>
                    <a:pt x="-226" y="933190"/>
                    <a:pt x="147" y="931673"/>
                  </a:cubicBezTo>
                  <a:lnTo>
                    <a:pt x="227243" y="6298"/>
                  </a:lnTo>
                  <a:cubicBezTo>
                    <a:pt x="228150" y="2600"/>
                    <a:pt x="231466" y="0"/>
                    <a:pt x="235273" y="0"/>
                  </a:cubicBezTo>
                  <a:close/>
                </a:path>
              </a:pathLst>
            </a:custGeom>
            <a:solidFill>
              <a:srgbClr val="5D0616"/>
            </a:solidFill>
          </p:spPr>
        </p:sp>
        <p:sp>
          <p:nvSpPr>
            <p:cNvPr name="TextBox 6" id="6"/>
            <p:cNvSpPr txBox="true"/>
            <p:nvPr/>
          </p:nvSpPr>
          <p:spPr>
            <a:xfrm>
              <a:off x="254000" y="-38100"/>
              <a:ext cx="10327192" cy="976071"/>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16847266" y="395139"/>
            <a:ext cx="1028700" cy="1028700"/>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97837" y="0"/>
                  </a:moveTo>
                  <a:lnTo>
                    <a:pt x="714963" y="0"/>
                  </a:lnTo>
                  <a:cubicBezTo>
                    <a:pt x="740911" y="0"/>
                    <a:pt x="765796" y="10308"/>
                    <a:pt x="784144" y="28656"/>
                  </a:cubicBezTo>
                  <a:cubicBezTo>
                    <a:pt x="802492" y="47004"/>
                    <a:pt x="812800" y="71889"/>
                    <a:pt x="812800" y="97837"/>
                  </a:cubicBezTo>
                  <a:lnTo>
                    <a:pt x="812800" y="714963"/>
                  </a:lnTo>
                  <a:cubicBezTo>
                    <a:pt x="812800" y="740911"/>
                    <a:pt x="802492" y="765796"/>
                    <a:pt x="784144" y="784144"/>
                  </a:cubicBezTo>
                  <a:cubicBezTo>
                    <a:pt x="765796" y="802492"/>
                    <a:pt x="740911" y="812800"/>
                    <a:pt x="714963" y="812800"/>
                  </a:cubicBezTo>
                  <a:lnTo>
                    <a:pt x="97837" y="812800"/>
                  </a:lnTo>
                  <a:cubicBezTo>
                    <a:pt x="71889" y="812800"/>
                    <a:pt x="47004" y="802492"/>
                    <a:pt x="28656" y="784144"/>
                  </a:cubicBezTo>
                  <a:cubicBezTo>
                    <a:pt x="10308" y="765796"/>
                    <a:pt x="0" y="740911"/>
                    <a:pt x="0" y="714963"/>
                  </a:cubicBezTo>
                  <a:lnTo>
                    <a:pt x="0" y="97837"/>
                  </a:lnTo>
                  <a:cubicBezTo>
                    <a:pt x="0" y="71889"/>
                    <a:pt x="10308" y="47004"/>
                    <a:pt x="28656" y="28656"/>
                  </a:cubicBezTo>
                  <a:cubicBezTo>
                    <a:pt x="47004" y="10308"/>
                    <a:pt x="71889" y="0"/>
                    <a:pt x="97837" y="0"/>
                  </a:cubicBezTo>
                  <a:close/>
                </a:path>
              </a:pathLst>
            </a:custGeom>
            <a:solidFill>
              <a:srgbClr val="FAFCFC">
                <a:alpha val="14902"/>
              </a:srgbClr>
            </a:solidFill>
          </p:spPr>
        </p:sp>
        <p:sp>
          <p:nvSpPr>
            <p:cNvPr name="TextBox 9" id="9"/>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0" id="10"/>
          <p:cNvSpPr/>
          <p:nvPr/>
        </p:nvSpPr>
        <p:spPr>
          <a:xfrm flipH="false" flipV="false" rot="0">
            <a:off x="17144182" y="684699"/>
            <a:ext cx="434867" cy="449581"/>
          </a:xfrm>
          <a:custGeom>
            <a:avLst/>
            <a:gdLst/>
            <a:ahLst/>
            <a:cxnLst/>
            <a:rect r="r" b="b" t="t" l="l"/>
            <a:pathLst>
              <a:path h="449581" w="434867">
                <a:moveTo>
                  <a:pt x="0" y="0"/>
                </a:moveTo>
                <a:lnTo>
                  <a:pt x="434868" y="0"/>
                </a:lnTo>
                <a:lnTo>
                  <a:pt x="434868" y="449581"/>
                </a:lnTo>
                <a:lnTo>
                  <a:pt x="0" y="44958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1" id="11"/>
          <p:cNvGrpSpPr/>
          <p:nvPr/>
        </p:nvGrpSpPr>
        <p:grpSpPr>
          <a:xfrm rot="0">
            <a:off x="1938607" y="4861533"/>
            <a:ext cx="14064912" cy="1217558"/>
            <a:chOff x="0" y="0"/>
            <a:chExt cx="18753216" cy="1623411"/>
          </a:xfrm>
        </p:grpSpPr>
        <p:grpSp>
          <p:nvGrpSpPr>
            <p:cNvPr name="Group 12" id="12"/>
            <p:cNvGrpSpPr/>
            <p:nvPr/>
          </p:nvGrpSpPr>
          <p:grpSpPr>
            <a:xfrm rot="0">
              <a:off x="0" y="0"/>
              <a:ext cx="18753216" cy="1623411"/>
              <a:chOff x="0" y="0"/>
              <a:chExt cx="10835192" cy="937971"/>
            </a:xfrm>
          </p:grpSpPr>
          <p:sp>
            <p:nvSpPr>
              <p:cNvPr name="Freeform 13" id="13"/>
              <p:cNvSpPr/>
              <p:nvPr/>
            </p:nvSpPr>
            <p:spPr>
              <a:xfrm flipH="false" flipV="false" rot="0">
                <a:off x="1399" y="0"/>
                <a:ext cx="10832393" cy="937971"/>
              </a:xfrm>
              <a:custGeom>
                <a:avLst/>
                <a:gdLst/>
                <a:ahLst/>
                <a:cxnLst/>
                <a:rect r="r" b="b" t="t" l="l"/>
                <a:pathLst>
                  <a:path h="937971" w="10832393">
                    <a:moveTo>
                      <a:pt x="235273" y="0"/>
                    </a:moveTo>
                    <a:lnTo>
                      <a:pt x="10827307" y="0"/>
                    </a:lnTo>
                    <a:cubicBezTo>
                      <a:pt x="10828869" y="0"/>
                      <a:pt x="10830345" y="718"/>
                      <a:pt x="10831310" y="1947"/>
                    </a:cubicBezTo>
                    <a:cubicBezTo>
                      <a:pt x="10832274" y="3177"/>
                      <a:pt x="10832619" y="4781"/>
                      <a:pt x="10832247" y="6298"/>
                    </a:cubicBezTo>
                    <a:lnTo>
                      <a:pt x="10605150" y="931673"/>
                    </a:lnTo>
                    <a:cubicBezTo>
                      <a:pt x="10604243" y="935371"/>
                      <a:pt x="10600927" y="937971"/>
                      <a:pt x="10597120" y="937971"/>
                    </a:cubicBezTo>
                    <a:lnTo>
                      <a:pt x="5086" y="937971"/>
                    </a:lnTo>
                    <a:cubicBezTo>
                      <a:pt x="3524" y="937971"/>
                      <a:pt x="2048" y="937253"/>
                      <a:pt x="1084" y="936023"/>
                    </a:cubicBezTo>
                    <a:cubicBezTo>
                      <a:pt x="120" y="934794"/>
                      <a:pt x="-226" y="933190"/>
                      <a:pt x="147" y="931673"/>
                    </a:cubicBezTo>
                    <a:lnTo>
                      <a:pt x="227243" y="6298"/>
                    </a:lnTo>
                    <a:cubicBezTo>
                      <a:pt x="228150" y="2600"/>
                      <a:pt x="231466" y="0"/>
                      <a:pt x="235273" y="0"/>
                    </a:cubicBezTo>
                    <a:close/>
                  </a:path>
                </a:pathLst>
              </a:custGeom>
              <a:solidFill>
                <a:srgbClr val="5D0616"/>
              </a:solidFill>
            </p:spPr>
          </p:sp>
          <p:sp>
            <p:nvSpPr>
              <p:cNvPr name="TextBox 14" id="14"/>
              <p:cNvSpPr txBox="true"/>
              <p:nvPr/>
            </p:nvSpPr>
            <p:spPr>
              <a:xfrm>
                <a:off x="254000" y="-38100"/>
                <a:ext cx="10327192" cy="976071"/>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6873756" y="66675"/>
              <a:ext cx="4669341" cy="575097"/>
            </a:xfrm>
            <a:prstGeom prst="rect">
              <a:avLst/>
            </a:prstGeom>
          </p:spPr>
          <p:txBody>
            <a:bodyPr anchor="t" rtlCol="false" tIns="0" lIns="0" bIns="0" rIns="0">
              <a:spAutoFit/>
            </a:bodyPr>
            <a:lstStyle/>
            <a:p>
              <a:pPr algn="l" marL="690872" indent="-345436" lvl="1">
                <a:lnSpc>
                  <a:spcPts val="3199"/>
                </a:lnSpc>
                <a:buAutoNum type="arabicPeriod" startAt="1"/>
              </a:pPr>
              <a:r>
                <a:rPr lang="en-US" b="true" sz="3199">
                  <a:solidFill>
                    <a:srgbClr val="FAFCFC"/>
                  </a:solidFill>
                  <a:latin typeface="Montserrat Bold"/>
                  <a:ea typeface="Montserrat Bold"/>
                  <a:cs typeface="Montserrat Bold"/>
                  <a:sym typeface="Montserrat Bold"/>
                </a:rPr>
                <a:t> ACTIVATION</a:t>
              </a:r>
            </a:p>
          </p:txBody>
        </p:sp>
      </p:grpSp>
      <p:grpSp>
        <p:nvGrpSpPr>
          <p:cNvPr name="Group 16" id="16"/>
          <p:cNvGrpSpPr/>
          <p:nvPr/>
        </p:nvGrpSpPr>
        <p:grpSpPr>
          <a:xfrm rot="0">
            <a:off x="1938607" y="6622016"/>
            <a:ext cx="14064912" cy="1323290"/>
            <a:chOff x="0" y="0"/>
            <a:chExt cx="18753216" cy="1764387"/>
          </a:xfrm>
        </p:grpSpPr>
        <p:grpSp>
          <p:nvGrpSpPr>
            <p:cNvPr name="Group 17" id="17"/>
            <p:cNvGrpSpPr/>
            <p:nvPr/>
          </p:nvGrpSpPr>
          <p:grpSpPr>
            <a:xfrm rot="0">
              <a:off x="0" y="0"/>
              <a:ext cx="18753216" cy="1764387"/>
              <a:chOff x="0" y="0"/>
              <a:chExt cx="10835192" cy="1019424"/>
            </a:xfrm>
          </p:grpSpPr>
          <p:sp>
            <p:nvSpPr>
              <p:cNvPr name="Freeform 18" id="18"/>
              <p:cNvSpPr/>
              <p:nvPr/>
            </p:nvSpPr>
            <p:spPr>
              <a:xfrm flipH="false" flipV="false" rot="0">
                <a:off x="1301" y="0"/>
                <a:ext cx="10832589" cy="1019424"/>
              </a:xfrm>
              <a:custGeom>
                <a:avLst/>
                <a:gdLst/>
                <a:ahLst/>
                <a:cxnLst/>
                <a:rect r="r" b="b" t="t" l="l"/>
                <a:pathLst>
                  <a:path h="1019424" w="10832589">
                    <a:moveTo>
                      <a:pt x="235371" y="0"/>
                    </a:moveTo>
                    <a:lnTo>
                      <a:pt x="10827405" y="0"/>
                    </a:lnTo>
                    <a:cubicBezTo>
                      <a:pt x="10828981" y="0"/>
                      <a:pt x="10830471" y="716"/>
                      <a:pt x="10831455" y="1947"/>
                    </a:cubicBezTo>
                    <a:cubicBezTo>
                      <a:pt x="10832438" y="3178"/>
                      <a:pt x="10832809" y="4789"/>
                      <a:pt x="10832462" y="6326"/>
                    </a:cubicBezTo>
                    <a:lnTo>
                      <a:pt x="10605131" y="1013098"/>
                    </a:lnTo>
                    <a:cubicBezTo>
                      <a:pt x="10604296" y="1016797"/>
                      <a:pt x="10601010" y="1019424"/>
                      <a:pt x="10597218" y="1019424"/>
                    </a:cubicBezTo>
                    <a:lnTo>
                      <a:pt x="5184" y="1019424"/>
                    </a:lnTo>
                    <a:cubicBezTo>
                      <a:pt x="3608" y="1019424"/>
                      <a:pt x="2118" y="1018707"/>
                      <a:pt x="1135" y="1017476"/>
                    </a:cubicBezTo>
                    <a:cubicBezTo>
                      <a:pt x="151" y="1016246"/>
                      <a:pt x="-220" y="1014635"/>
                      <a:pt x="127" y="1013098"/>
                    </a:cubicBezTo>
                    <a:lnTo>
                      <a:pt x="227458" y="6326"/>
                    </a:lnTo>
                    <a:cubicBezTo>
                      <a:pt x="228293" y="2627"/>
                      <a:pt x="231579" y="0"/>
                      <a:pt x="235371" y="0"/>
                    </a:cubicBezTo>
                    <a:close/>
                  </a:path>
                </a:pathLst>
              </a:custGeom>
              <a:solidFill>
                <a:srgbClr val="5D0616"/>
              </a:solidFill>
            </p:spPr>
          </p:sp>
          <p:sp>
            <p:nvSpPr>
              <p:cNvPr name="TextBox 19" id="19"/>
              <p:cNvSpPr txBox="true"/>
              <p:nvPr/>
            </p:nvSpPr>
            <p:spPr>
              <a:xfrm>
                <a:off x="254000" y="-38100"/>
                <a:ext cx="10327192" cy="1057524"/>
              </a:xfrm>
              <a:prstGeom prst="rect">
                <a:avLst/>
              </a:prstGeom>
            </p:spPr>
            <p:txBody>
              <a:bodyPr anchor="ctr" rtlCol="false" tIns="50800" lIns="50800" bIns="50800" rIns="50800"/>
              <a:lstStyle/>
              <a:p>
                <a:pPr algn="ctr">
                  <a:lnSpc>
                    <a:spcPts val="2660"/>
                  </a:lnSpc>
                </a:pPr>
              </a:p>
            </p:txBody>
          </p:sp>
        </p:grpSp>
        <p:sp>
          <p:nvSpPr>
            <p:cNvPr name="TextBox 20" id="20"/>
            <p:cNvSpPr txBox="true"/>
            <p:nvPr/>
          </p:nvSpPr>
          <p:spPr>
            <a:xfrm rot="0">
              <a:off x="5104846" y="90904"/>
              <a:ext cx="8481457" cy="575097"/>
            </a:xfrm>
            <a:prstGeom prst="rect">
              <a:avLst/>
            </a:prstGeom>
          </p:spPr>
          <p:txBody>
            <a:bodyPr anchor="t" rtlCol="false" tIns="0" lIns="0" bIns="0" rIns="0">
              <a:spAutoFit/>
            </a:bodyPr>
            <a:lstStyle/>
            <a:p>
              <a:pPr algn="l" marL="690872" indent="-345436" lvl="1">
                <a:lnSpc>
                  <a:spcPts val="3199"/>
                </a:lnSpc>
                <a:buAutoNum type="arabicPeriod" startAt="1"/>
              </a:pPr>
              <a:r>
                <a:rPr lang="en-US" b="true" sz="3199">
                  <a:solidFill>
                    <a:srgbClr val="FAFCFC"/>
                  </a:solidFill>
                  <a:latin typeface="Montserrat Bold"/>
                  <a:ea typeface="Montserrat Bold"/>
                  <a:cs typeface="Montserrat Bold"/>
                  <a:sym typeface="Montserrat Bold"/>
                </a:rPr>
                <a:t> HARMFUL ACTIVATION</a:t>
              </a:r>
            </a:p>
          </p:txBody>
        </p:sp>
      </p:grpSp>
      <p:grpSp>
        <p:nvGrpSpPr>
          <p:cNvPr name="Group 21" id="21"/>
          <p:cNvGrpSpPr/>
          <p:nvPr/>
        </p:nvGrpSpPr>
        <p:grpSpPr>
          <a:xfrm rot="0">
            <a:off x="1938607" y="8384726"/>
            <a:ext cx="14064912" cy="1217558"/>
            <a:chOff x="0" y="0"/>
            <a:chExt cx="18753216" cy="1623411"/>
          </a:xfrm>
        </p:grpSpPr>
        <p:grpSp>
          <p:nvGrpSpPr>
            <p:cNvPr name="Group 22" id="22"/>
            <p:cNvGrpSpPr/>
            <p:nvPr/>
          </p:nvGrpSpPr>
          <p:grpSpPr>
            <a:xfrm rot="0">
              <a:off x="0" y="0"/>
              <a:ext cx="18753216" cy="1623411"/>
              <a:chOff x="0" y="0"/>
              <a:chExt cx="10835192" cy="937971"/>
            </a:xfrm>
          </p:grpSpPr>
          <p:sp>
            <p:nvSpPr>
              <p:cNvPr name="Freeform 23" id="23"/>
              <p:cNvSpPr/>
              <p:nvPr/>
            </p:nvSpPr>
            <p:spPr>
              <a:xfrm flipH="false" flipV="false" rot="0">
                <a:off x="1399" y="0"/>
                <a:ext cx="10832393" cy="937971"/>
              </a:xfrm>
              <a:custGeom>
                <a:avLst/>
                <a:gdLst/>
                <a:ahLst/>
                <a:cxnLst/>
                <a:rect r="r" b="b" t="t" l="l"/>
                <a:pathLst>
                  <a:path h="937971" w="10832393">
                    <a:moveTo>
                      <a:pt x="235273" y="0"/>
                    </a:moveTo>
                    <a:lnTo>
                      <a:pt x="10827307" y="0"/>
                    </a:lnTo>
                    <a:cubicBezTo>
                      <a:pt x="10828869" y="0"/>
                      <a:pt x="10830345" y="718"/>
                      <a:pt x="10831310" y="1947"/>
                    </a:cubicBezTo>
                    <a:cubicBezTo>
                      <a:pt x="10832274" y="3177"/>
                      <a:pt x="10832619" y="4781"/>
                      <a:pt x="10832247" y="6298"/>
                    </a:cubicBezTo>
                    <a:lnTo>
                      <a:pt x="10605150" y="931673"/>
                    </a:lnTo>
                    <a:cubicBezTo>
                      <a:pt x="10604243" y="935371"/>
                      <a:pt x="10600927" y="937971"/>
                      <a:pt x="10597120" y="937971"/>
                    </a:cubicBezTo>
                    <a:lnTo>
                      <a:pt x="5086" y="937971"/>
                    </a:lnTo>
                    <a:cubicBezTo>
                      <a:pt x="3524" y="937971"/>
                      <a:pt x="2048" y="937253"/>
                      <a:pt x="1084" y="936023"/>
                    </a:cubicBezTo>
                    <a:cubicBezTo>
                      <a:pt x="120" y="934794"/>
                      <a:pt x="-226" y="933190"/>
                      <a:pt x="147" y="931673"/>
                    </a:cubicBezTo>
                    <a:lnTo>
                      <a:pt x="227243" y="6298"/>
                    </a:lnTo>
                    <a:cubicBezTo>
                      <a:pt x="228150" y="2600"/>
                      <a:pt x="231466" y="0"/>
                      <a:pt x="235273" y="0"/>
                    </a:cubicBezTo>
                    <a:close/>
                  </a:path>
                </a:pathLst>
              </a:custGeom>
              <a:solidFill>
                <a:srgbClr val="5D0616"/>
              </a:solidFill>
            </p:spPr>
          </p:sp>
          <p:sp>
            <p:nvSpPr>
              <p:cNvPr name="TextBox 24" id="24"/>
              <p:cNvSpPr txBox="true"/>
              <p:nvPr/>
            </p:nvSpPr>
            <p:spPr>
              <a:xfrm>
                <a:off x="254000" y="-38100"/>
                <a:ext cx="10327192" cy="976071"/>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6883100" y="236608"/>
              <a:ext cx="3286514" cy="575097"/>
            </a:xfrm>
            <a:prstGeom prst="rect">
              <a:avLst/>
            </a:prstGeom>
          </p:spPr>
          <p:txBody>
            <a:bodyPr anchor="t" rtlCol="false" tIns="0" lIns="0" bIns="0" rIns="0">
              <a:spAutoFit/>
            </a:bodyPr>
            <a:lstStyle/>
            <a:p>
              <a:pPr algn="l" marL="690872" indent="-345436" lvl="1">
                <a:lnSpc>
                  <a:spcPts val="3199"/>
                </a:lnSpc>
                <a:buAutoNum type="arabicPeriod" startAt="1"/>
              </a:pPr>
              <a:r>
                <a:rPr lang="en-US" b="true" sz="3199">
                  <a:solidFill>
                    <a:srgbClr val="FAFCFC"/>
                  </a:solidFill>
                  <a:latin typeface="Montserrat Bold"/>
                  <a:ea typeface="Montserrat Bold"/>
                  <a:cs typeface="Montserrat Bold"/>
                  <a:sym typeface="Montserrat Bold"/>
                </a:rPr>
                <a:t>IMPACT</a:t>
              </a:r>
            </a:p>
          </p:txBody>
        </p:sp>
      </p:grpSp>
      <p:sp>
        <p:nvSpPr>
          <p:cNvPr name="TextBox 26" id="26"/>
          <p:cNvSpPr txBox="true"/>
          <p:nvPr/>
        </p:nvSpPr>
        <p:spPr>
          <a:xfrm rot="0">
            <a:off x="1226571" y="344493"/>
            <a:ext cx="17234943" cy="2091797"/>
          </a:xfrm>
          <a:prstGeom prst="rect">
            <a:avLst/>
          </a:prstGeom>
        </p:spPr>
        <p:txBody>
          <a:bodyPr anchor="t" rtlCol="false" tIns="0" lIns="0" bIns="0" rIns="0">
            <a:spAutoFit/>
          </a:bodyPr>
          <a:lstStyle/>
          <a:p>
            <a:pPr algn="l">
              <a:lnSpc>
                <a:spcPts val="7354"/>
              </a:lnSpc>
            </a:pPr>
            <a:r>
              <a:rPr lang="en-US" sz="7354" spc="-625">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HOW THE ATTACKS OCCURS?</a:t>
            </a:r>
          </a:p>
        </p:txBody>
      </p:sp>
      <p:sp>
        <p:nvSpPr>
          <p:cNvPr name="TextBox 27" id="27"/>
          <p:cNvSpPr txBox="true"/>
          <p:nvPr/>
        </p:nvSpPr>
        <p:spPr>
          <a:xfrm rot="0">
            <a:off x="7532374" y="3242204"/>
            <a:ext cx="2534961" cy="414654"/>
          </a:xfrm>
          <a:prstGeom prst="rect">
            <a:avLst/>
          </a:prstGeom>
        </p:spPr>
        <p:txBody>
          <a:bodyPr anchor="t" rtlCol="false" tIns="0" lIns="0" bIns="0" rIns="0">
            <a:spAutoFit/>
          </a:bodyPr>
          <a:lstStyle/>
          <a:p>
            <a:pPr algn="l" marL="690872" indent="-345436" lvl="1">
              <a:lnSpc>
                <a:spcPts val="3199"/>
              </a:lnSpc>
              <a:buAutoNum type="arabicPeriod" startAt="1"/>
            </a:pPr>
            <a:r>
              <a:rPr lang="en-US" b="true" sz="3199">
                <a:solidFill>
                  <a:srgbClr val="FAFCFC"/>
                </a:solidFill>
                <a:latin typeface="Montserrat Bold"/>
                <a:ea typeface="Montserrat Bold"/>
                <a:cs typeface="Montserrat Bold"/>
                <a:sym typeface="Montserrat Bold"/>
              </a:rPr>
              <a:t> ENTRY</a:t>
            </a:r>
          </a:p>
        </p:txBody>
      </p:sp>
      <p:sp>
        <p:nvSpPr>
          <p:cNvPr name="Freeform 28" id="28"/>
          <p:cNvSpPr/>
          <p:nvPr/>
        </p:nvSpPr>
        <p:spPr>
          <a:xfrm flipH="false" flipV="false" rot="0">
            <a:off x="9021068" y="8040556"/>
            <a:ext cx="245865" cy="280988"/>
          </a:xfrm>
          <a:custGeom>
            <a:avLst/>
            <a:gdLst/>
            <a:ahLst/>
            <a:cxnLst/>
            <a:rect r="r" b="b" t="t" l="l"/>
            <a:pathLst>
              <a:path h="280988" w="245865">
                <a:moveTo>
                  <a:pt x="0" y="0"/>
                </a:moveTo>
                <a:lnTo>
                  <a:pt x="245864" y="0"/>
                </a:lnTo>
                <a:lnTo>
                  <a:pt x="245864" y="280989"/>
                </a:lnTo>
                <a:lnTo>
                  <a:pt x="0" y="2809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9" id="29"/>
          <p:cNvSpPr txBox="true"/>
          <p:nvPr/>
        </p:nvSpPr>
        <p:spPr>
          <a:xfrm rot="0">
            <a:off x="6327072" y="3850983"/>
            <a:ext cx="4945564" cy="368934"/>
          </a:xfrm>
          <a:prstGeom prst="rect">
            <a:avLst/>
          </a:prstGeom>
        </p:spPr>
        <p:txBody>
          <a:bodyPr anchor="t" rtlCol="false" tIns="0" lIns="0" bIns="0" rIns="0">
            <a:spAutoFit/>
          </a:bodyPr>
          <a:lstStyle/>
          <a:p>
            <a:pPr algn="l">
              <a:lnSpc>
                <a:spcPts val="2899"/>
              </a:lnSpc>
            </a:pPr>
            <a:r>
              <a:rPr lang="en-US" sz="2899">
                <a:solidFill>
                  <a:srgbClr val="FAFCFC"/>
                </a:solidFill>
                <a:latin typeface="Montserrat"/>
                <a:ea typeface="Montserrat"/>
                <a:cs typeface="Montserrat"/>
                <a:sym typeface="Montserrat"/>
              </a:rPr>
              <a:t>Infected files or suspicious</a:t>
            </a:r>
          </a:p>
        </p:txBody>
      </p:sp>
      <p:sp>
        <p:nvSpPr>
          <p:cNvPr name="TextBox 30" id="30"/>
          <p:cNvSpPr txBox="true"/>
          <p:nvPr/>
        </p:nvSpPr>
        <p:spPr>
          <a:xfrm rot="0">
            <a:off x="6671794" y="5536987"/>
            <a:ext cx="4945564" cy="730884"/>
          </a:xfrm>
          <a:prstGeom prst="rect">
            <a:avLst/>
          </a:prstGeom>
        </p:spPr>
        <p:txBody>
          <a:bodyPr anchor="t" rtlCol="false" tIns="0" lIns="0" bIns="0" rIns="0">
            <a:spAutoFit/>
          </a:bodyPr>
          <a:lstStyle/>
          <a:p>
            <a:pPr algn="l">
              <a:lnSpc>
                <a:spcPts val="2899"/>
              </a:lnSpc>
            </a:pPr>
            <a:r>
              <a:rPr lang="en-US" sz="2899">
                <a:solidFill>
                  <a:srgbClr val="FAFCFC"/>
                </a:solidFill>
                <a:latin typeface="Montserrat"/>
                <a:ea typeface="Montserrat"/>
                <a:cs typeface="Montserrat"/>
                <a:sym typeface="Montserrat"/>
              </a:rPr>
              <a:t>infected files or suspicious</a:t>
            </a:r>
          </a:p>
          <a:p>
            <a:pPr algn="l">
              <a:lnSpc>
                <a:spcPts val="2899"/>
              </a:lnSpc>
            </a:pPr>
          </a:p>
        </p:txBody>
      </p:sp>
      <p:sp>
        <p:nvSpPr>
          <p:cNvPr name="TextBox 31" id="31"/>
          <p:cNvSpPr txBox="true"/>
          <p:nvPr/>
        </p:nvSpPr>
        <p:spPr>
          <a:xfrm rot="0">
            <a:off x="6484266" y="7340811"/>
            <a:ext cx="5455440" cy="724553"/>
          </a:xfrm>
          <a:prstGeom prst="rect">
            <a:avLst/>
          </a:prstGeom>
        </p:spPr>
        <p:txBody>
          <a:bodyPr anchor="t" rtlCol="false" tIns="0" lIns="0" bIns="0" rIns="0">
            <a:spAutoFit/>
          </a:bodyPr>
          <a:lstStyle/>
          <a:p>
            <a:pPr algn="l">
              <a:lnSpc>
                <a:spcPts val="2923"/>
              </a:lnSpc>
            </a:pPr>
            <a:r>
              <a:rPr lang="en-US" sz="2923">
                <a:solidFill>
                  <a:srgbClr val="FAFCFC"/>
                </a:solidFill>
                <a:latin typeface="Montserrat"/>
                <a:ea typeface="Montserrat"/>
                <a:cs typeface="Montserrat"/>
                <a:sym typeface="Montserrat"/>
              </a:rPr>
              <a:t>Steals data or damages files</a:t>
            </a:r>
          </a:p>
          <a:p>
            <a:pPr algn="l">
              <a:lnSpc>
                <a:spcPts val="723"/>
              </a:lnSpc>
            </a:pPr>
          </a:p>
          <a:p>
            <a:pPr algn="l">
              <a:lnSpc>
                <a:spcPts val="723"/>
              </a:lnSpc>
            </a:pPr>
          </a:p>
          <a:p>
            <a:pPr algn="l">
              <a:lnSpc>
                <a:spcPts val="723"/>
              </a:lnSpc>
            </a:pPr>
          </a:p>
          <a:p>
            <a:pPr algn="l">
              <a:lnSpc>
                <a:spcPts val="723"/>
              </a:lnSpc>
            </a:pPr>
          </a:p>
        </p:txBody>
      </p:sp>
      <p:sp>
        <p:nvSpPr>
          <p:cNvPr name="TextBox 32" id="32"/>
          <p:cNvSpPr txBox="true"/>
          <p:nvPr/>
        </p:nvSpPr>
        <p:spPr>
          <a:xfrm rot="0">
            <a:off x="6484266" y="9138417"/>
            <a:ext cx="5455440" cy="379063"/>
          </a:xfrm>
          <a:prstGeom prst="rect">
            <a:avLst/>
          </a:prstGeom>
        </p:spPr>
        <p:txBody>
          <a:bodyPr anchor="t" rtlCol="false" tIns="0" lIns="0" bIns="0" rIns="0">
            <a:spAutoFit/>
          </a:bodyPr>
          <a:lstStyle/>
          <a:p>
            <a:pPr algn="l">
              <a:lnSpc>
                <a:spcPts val="2923"/>
              </a:lnSpc>
            </a:pPr>
            <a:r>
              <a:rPr lang="en-US" sz="2923">
                <a:solidFill>
                  <a:srgbClr val="FAFCFC"/>
                </a:solidFill>
                <a:latin typeface="Montserrat"/>
                <a:ea typeface="Montserrat"/>
                <a:cs typeface="Montserrat"/>
                <a:sym typeface="Montserrat"/>
              </a:rPr>
              <a:t>Data loss or security risks</a:t>
            </a:r>
          </a:p>
        </p:txBody>
      </p:sp>
      <p:sp>
        <p:nvSpPr>
          <p:cNvPr name="Freeform 33" id="33"/>
          <p:cNvSpPr/>
          <p:nvPr/>
        </p:nvSpPr>
        <p:spPr>
          <a:xfrm flipH="false" flipV="false" rot="0">
            <a:off x="9021643" y="6202916"/>
            <a:ext cx="245865" cy="280988"/>
          </a:xfrm>
          <a:custGeom>
            <a:avLst/>
            <a:gdLst/>
            <a:ahLst/>
            <a:cxnLst/>
            <a:rect r="r" b="b" t="t" l="l"/>
            <a:pathLst>
              <a:path h="280988" w="245865">
                <a:moveTo>
                  <a:pt x="0" y="0"/>
                </a:moveTo>
                <a:lnTo>
                  <a:pt x="245865" y="0"/>
                </a:lnTo>
                <a:lnTo>
                  <a:pt x="245865" y="280988"/>
                </a:lnTo>
                <a:lnTo>
                  <a:pt x="0" y="28098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4" id="34"/>
          <p:cNvSpPr/>
          <p:nvPr/>
        </p:nvSpPr>
        <p:spPr>
          <a:xfrm flipH="false" flipV="false" rot="0">
            <a:off x="9089054" y="4486816"/>
            <a:ext cx="245865" cy="280988"/>
          </a:xfrm>
          <a:custGeom>
            <a:avLst/>
            <a:gdLst/>
            <a:ahLst/>
            <a:cxnLst/>
            <a:rect r="r" b="b" t="t" l="l"/>
            <a:pathLst>
              <a:path h="280988" w="245865">
                <a:moveTo>
                  <a:pt x="0" y="0"/>
                </a:moveTo>
                <a:lnTo>
                  <a:pt x="245865" y="0"/>
                </a:lnTo>
                <a:lnTo>
                  <a:pt x="245865" y="280988"/>
                </a:lnTo>
                <a:lnTo>
                  <a:pt x="0" y="28098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699915" y="889880"/>
            <a:ext cx="328785" cy="328785"/>
          </a:xfrm>
          <a:custGeom>
            <a:avLst/>
            <a:gdLst/>
            <a:ahLst/>
            <a:cxnLst/>
            <a:rect r="r" b="b" t="t" l="l"/>
            <a:pathLst>
              <a:path h="328785" w="328785">
                <a:moveTo>
                  <a:pt x="0" y="0"/>
                </a:moveTo>
                <a:lnTo>
                  <a:pt x="328785" y="0"/>
                </a:lnTo>
                <a:lnTo>
                  <a:pt x="328785" y="328785"/>
                </a:lnTo>
                <a:lnTo>
                  <a:pt x="0" y="3287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5400000">
            <a:off x="12720321" y="-736941"/>
            <a:ext cx="6296658" cy="7277100"/>
            <a:chOff x="0" y="0"/>
            <a:chExt cx="4975137" cy="5749807"/>
          </a:xfrm>
        </p:grpSpPr>
        <p:sp>
          <p:nvSpPr>
            <p:cNvPr name="Freeform 4" id="4"/>
            <p:cNvSpPr/>
            <p:nvPr/>
          </p:nvSpPr>
          <p:spPr>
            <a:xfrm flipH="false" flipV="false" rot="0">
              <a:off x="0" y="0"/>
              <a:ext cx="4975137" cy="5749808"/>
            </a:xfrm>
            <a:custGeom>
              <a:avLst/>
              <a:gdLst/>
              <a:ahLst/>
              <a:cxnLst/>
              <a:rect r="r" b="b" t="t" l="l"/>
              <a:pathLst>
                <a:path h="5749808" w="4975137">
                  <a:moveTo>
                    <a:pt x="30738" y="0"/>
                  </a:moveTo>
                  <a:lnTo>
                    <a:pt x="4944399" y="0"/>
                  </a:lnTo>
                  <a:cubicBezTo>
                    <a:pt x="4952552" y="0"/>
                    <a:pt x="4960370" y="3238"/>
                    <a:pt x="4966134" y="9003"/>
                  </a:cubicBezTo>
                  <a:cubicBezTo>
                    <a:pt x="4971899" y="14768"/>
                    <a:pt x="4975137" y="22586"/>
                    <a:pt x="4975137" y="30738"/>
                  </a:cubicBezTo>
                  <a:lnTo>
                    <a:pt x="4975137" y="5719070"/>
                  </a:lnTo>
                  <a:cubicBezTo>
                    <a:pt x="4975137" y="5736046"/>
                    <a:pt x="4961375" y="5749808"/>
                    <a:pt x="4944399" y="5749808"/>
                  </a:cubicBezTo>
                  <a:lnTo>
                    <a:pt x="30738" y="5749808"/>
                  </a:lnTo>
                  <a:cubicBezTo>
                    <a:pt x="22586" y="5749808"/>
                    <a:pt x="14768" y="5746569"/>
                    <a:pt x="9003" y="5740805"/>
                  </a:cubicBezTo>
                  <a:cubicBezTo>
                    <a:pt x="3238" y="5735040"/>
                    <a:pt x="0" y="5727222"/>
                    <a:pt x="0" y="5719070"/>
                  </a:cubicBezTo>
                  <a:lnTo>
                    <a:pt x="0" y="30738"/>
                  </a:lnTo>
                  <a:cubicBezTo>
                    <a:pt x="0" y="22586"/>
                    <a:pt x="3238" y="14768"/>
                    <a:pt x="9003" y="9003"/>
                  </a:cubicBezTo>
                  <a:cubicBezTo>
                    <a:pt x="14768" y="3238"/>
                    <a:pt x="22586" y="0"/>
                    <a:pt x="30738"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5" id="5"/>
            <p:cNvSpPr txBox="true"/>
            <p:nvPr/>
          </p:nvSpPr>
          <p:spPr>
            <a:xfrm>
              <a:off x="0" y="-38100"/>
              <a:ext cx="4975137" cy="5787907"/>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6109816" y="8993505"/>
            <a:ext cx="197871" cy="234545"/>
          </a:xfrm>
          <a:custGeom>
            <a:avLst/>
            <a:gdLst/>
            <a:ahLst/>
            <a:cxnLst/>
            <a:rect r="r" b="b" t="t" l="l"/>
            <a:pathLst>
              <a:path h="234545" w="197871">
                <a:moveTo>
                  <a:pt x="0" y="0"/>
                </a:moveTo>
                <a:lnTo>
                  <a:pt x="197870" y="0"/>
                </a:lnTo>
                <a:lnTo>
                  <a:pt x="197870" y="234545"/>
                </a:lnTo>
                <a:lnTo>
                  <a:pt x="0" y="23454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4238166" y="591286"/>
            <a:ext cx="7019295" cy="1235709"/>
          </a:xfrm>
          <a:prstGeom prst="rect">
            <a:avLst/>
          </a:prstGeom>
        </p:spPr>
        <p:txBody>
          <a:bodyPr anchor="t" rtlCol="false" tIns="0" lIns="0" bIns="0" rIns="0">
            <a:spAutoFit/>
          </a:bodyPr>
          <a:lstStyle/>
          <a:p>
            <a:pPr algn="l">
              <a:lnSpc>
                <a:spcPts val="4399"/>
              </a:lnSpc>
            </a:pPr>
            <a:r>
              <a:rPr lang="en-US" sz="4399" spc="-373">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TYPES OF </a:t>
            </a:r>
          </a:p>
          <a:p>
            <a:pPr algn="l">
              <a:lnSpc>
                <a:spcPts val="4399"/>
              </a:lnSpc>
            </a:pPr>
            <a:r>
              <a:rPr lang="en-US" sz="4399" spc="-373">
                <a:solidFill>
                  <a:srgbClr val="FF3131"/>
                </a:solidFill>
                <a:latin typeface="Heading Now 91-98"/>
                <a:ea typeface="Heading Now 91-98"/>
                <a:cs typeface="Heading Now 91-98"/>
                <a:sym typeface="Heading Now 91-98"/>
              </a:rPr>
              <a:t>MALICIOUS CODE</a:t>
            </a:r>
          </a:p>
        </p:txBody>
      </p:sp>
      <p:sp>
        <p:nvSpPr>
          <p:cNvPr name="TextBox 8" id="8"/>
          <p:cNvSpPr txBox="true"/>
          <p:nvPr/>
        </p:nvSpPr>
        <p:spPr>
          <a:xfrm rot="0">
            <a:off x="16394747" y="8983980"/>
            <a:ext cx="1249952" cy="274320"/>
          </a:xfrm>
          <a:prstGeom prst="rect">
            <a:avLst/>
          </a:prstGeom>
        </p:spPr>
        <p:txBody>
          <a:bodyPr anchor="t" rtlCol="false" tIns="0" lIns="0" bIns="0" rIns="0">
            <a:spAutoFit/>
          </a:bodyPr>
          <a:lstStyle/>
          <a:p>
            <a:pPr algn="l">
              <a:lnSpc>
                <a:spcPts val="1800"/>
              </a:lnSpc>
            </a:pPr>
            <a:r>
              <a:rPr lang="en-US" sz="1800">
                <a:solidFill>
                  <a:srgbClr val="FAFCFC"/>
                </a:solidFill>
                <a:latin typeface="Telegraf"/>
                <a:ea typeface="Telegraf"/>
                <a:cs typeface="Telegraf"/>
                <a:sym typeface="Telegraf"/>
              </a:rPr>
              <a:t>Elevate</a:t>
            </a:r>
          </a:p>
        </p:txBody>
      </p:sp>
      <p:grpSp>
        <p:nvGrpSpPr>
          <p:cNvPr name="Group 9" id="9"/>
          <p:cNvGrpSpPr/>
          <p:nvPr/>
        </p:nvGrpSpPr>
        <p:grpSpPr>
          <a:xfrm rot="0">
            <a:off x="623487" y="2344674"/>
            <a:ext cx="6247609" cy="2036826"/>
            <a:chOff x="0" y="0"/>
            <a:chExt cx="1285516" cy="419100"/>
          </a:xfrm>
        </p:grpSpPr>
        <p:sp>
          <p:nvSpPr>
            <p:cNvPr name="Freeform 10" id="10"/>
            <p:cNvSpPr/>
            <p:nvPr/>
          </p:nvSpPr>
          <p:spPr>
            <a:xfrm flipH="false" flipV="false" rot="0">
              <a:off x="0" y="0"/>
              <a:ext cx="1285516" cy="419100"/>
            </a:xfrm>
            <a:custGeom>
              <a:avLst/>
              <a:gdLst/>
              <a:ahLst/>
              <a:cxnLst/>
              <a:rect r="r" b="b" t="t" l="l"/>
              <a:pathLst>
                <a:path h="419100" w="1285516">
                  <a:moveTo>
                    <a:pt x="24203" y="0"/>
                  </a:moveTo>
                  <a:lnTo>
                    <a:pt x="1261314" y="0"/>
                  </a:lnTo>
                  <a:cubicBezTo>
                    <a:pt x="1267733" y="0"/>
                    <a:pt x="1273889" y="2550"/>
                    <a:pt x="1278427" y="7089"/>
                  </a:cubicBezTo>
                  <a:cubicBezTo>
                    <a:pt x="1282966" y="11628"/>
                    <a:pt x="1285516" y="17784"/>
                    <a:pt x="1285516" y="24203"/>
                  </a:cubicBezTo>
                  <a:lnTo>
                    <a:pt x="1285516" y="394897"/>
                  </a:lnTo>
                  <a:cubicBezTo>
                    <a:pt x="1285516" y="401316"/>
                    <a:pt x="1282966" y="407472"/>
                    <a:pt x="1278427" y="412011"/>
                  </a:cubicBezTo>
                  <a:cubicBezTo>
                    <a:pt x="1273889" y="416550"/>
                    <a:pt x="1267733" y="419100"/>
                    <a:pt x="1261314" y="419100"/>
                  </a:cubicBezTo>
                  <a:lnTo>
                    <a:pt x="24203" y="419100"/>
                  </a:lnTo>
                  <a:cubicBezTo>
                    <a:pt x="17784" y="419100"/>
                    <a:pt x="11628" y="416550"/>
                    <a:pt x="7089" y="412011"/>
                  </a:cubicBezTo>
                  <a:cubicBezTo>
                    <a:pt x="2550" y="407472"/>
                    <a:pt x="0" y="401316"/>
                    <a:pt x="0" y="394897"/>
                  </a:cubicBezTo>
                  <a:lnTo>
                    <a:pt x="0" y="24203"/>
                  </a:lnTo>
                  <a:cubicBezTo>
                    <a:pt x="0" y="17784"/>
                    <a:pt x="2550" y="11628"/>
                    <a:pt x="7089" y="7089"/>
                  </a:cubicBezTo>
                  <a:cubicBezTo>
                    <a:pt x="11628" y="2550"/>
                    <a:pt x="17784" y="0"/>
                    <a:pt x="24203" y="0"/>
                  </a:cubicBezTo>
                  <a:close/>
                </a:path>
              </a:pathLst>
            </a:custGeom>
            <a:ln w="38100" cap="rnd">
              <a:solidFill>
                <a:srgbClr val="FF3131"/>
              </a:solidFill>
              <a:prstDash val="solid"/>
              <a:round/>
            </a:ln>
          </p:spPr>
        </p:sp>
        <p:sp>
          <p:nvSpPr>
            <p:cNvPr name="TextBox 11" id="11"/>
            <p:cNvSpPr txBox="true"/>
            <p:nvPr/>
          </p:nvSpPr>
          <p:spPr>
            <a:xfrm>
              <a:off x="0" y="-38100"/>
              <a:ext cx="1285516" cy="457200"/>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864308" y="3644911"/>
            <a:ext cx="2635075" cy="396241"/>
          </a:xfrm>
          <a:prstGeom prst="rect">
            <a:avLst/>
          </a:prstGeom>
        </p:spPr>
        <p:txBody>
          <a:bodyPr anchor="t" rtlCol="false" tIns="0" lIns="0" bIns="0" rIns="0">
            <a:spAutoFit/>
          </a:bodyPr>
          <a:lstStyle/>
          <a:p>
            <a:pPr algn="l">
              <a:lnSpc>
                <a:spcPts val="3359"/>
              </a:lnSpc>
            </a:pPr>
            <a:r>
              <a:rPr lang="en-US" sz="2399">
                <a:solidFill>
                  <a:srgbClr val="FFFFFF"/>
                </a:solidFill>
                <a:latin typeface="Canva Sans"/>
                <a:ea typeface="Canva Sans"/>
                <a:cs typeface="Canva Sans"/>
                <a:sym typeface="Canva Sans"/>
              </a:rPr>
              <a:t>Attaches to files</a:t>
            </a:r>
          </a:p>
        </p:txBody>
      </p:sp>
      <p:sp>
        <p:nvSpPr>
          <p:cNvPr name="TextBox 13" id="13"/>
          <p:cNvSpPr txBox="true"/>
          <p:nvPr/>
        </p:nvSpPr>
        <p:spPr>
          <a:xfrm rot="0">
            <a:off x="864308" y="2496196"/>
            <a:ext cx="1107437" cy="868681"/>
          </a:xfrm>
          <a:prstGeom prst="rect">
            <a:avLst/>
          </a:prstGeom>
        </p:spPr>
        <p:txBody>
          <a:bodyPr anchor="t" rtlCol="false" tIns="0" lIns="0" bIns="0" rIns="0">
            <a:spAutoFit/>
          </a:bodyPr>
          <a:lstStyle/>
          <a:p>
            <a:pPr algn="l">
              <a:lnSpc>
                <a:spcPts val="2939"/>
              </a:lnSpc>
            </a:pPr>
            <a:r>
              <a:rPr lang="en-US" sz="2099" b="true">
                <a:solidFill>
                  <a:srgbClr val="FFFFFF"/>
                </a:solidFill>
                <a:latin typeface="Canva Sans Bold"/>
                <a:ea typeface="Canva Sans Bold"/>
                <a:cs typeface="Canva Sans Bold"/>
                <a:sym typeface="Canva Sans Bold"/>
              </a:rPr>
              <a:t>01</a:t>
            </a:r>
          </a:p>
          <a:p>
            <a:pPr algn="l">
              <a:lnSpc>
                <a:spcPts val="4199"/>
              </a:lnSpc>
            </a:pPr>
            <a:r>
              <a:rPr lang="en-US" sz="2999" b="true">
                <a:solidFill>
                  <a:srgbClr val="FFFFFF"/>
                </a:solidFill>
                <a:latin typeface="Canva Sans Bold"/>
                <a:ea typeface="Canva Sans Bold"/>
                <a:cs typeface="Canva Sans Bold"/>
                <a:sym typeface="Canva Sans Bold"/>
              </a:rPr>
              <a:t>Virus</a:t>
            </a:r>
          </a:p>
        </p:txBody>
      </p:sp>
      <p:grpSp>
        <p:nvGrpSpPr>
          <p:cNvPr name="Group 14" id="14"/>
          <p:cNvGrpSpPr/>
          <p:nvPr/>
        </p:nvGrpSpPr>
        <p:grpSpPr>
          <a:xfrm rot="0">
            <a:off x="590752" y="4898402"/>
            <a:ext cx="6313079" cy="2036826"/>
            <a:chOff x="0" y="0"/>
            <a:chExt cx="1298987" cy="419100"/>
          </a:xfrm>
        </p:grpSpPr>
        <p:sp>
          <p:nvSpPr>
            <p:cNvPr name="Freeform 15" id="15"/>
            <p:cNvSpPr/>
            <p:nvPr/>
          </p:nvSpPr>
          <p:spPr>
            <a:xfrm flipH="false" flipV="false" rot="0">
              <a:off x="0" y="0"/>
              <a:ext cx="1298987" cy="419100"/>
            </a:xfrm>
            <a:custGeom>
              <a:avLst/>
              <a:gdLst/>
              <a:ahLst/>
              <a:cxnLst/>
              <a:rect r="r" b="b" t="t" l="l"/>
              <a:pathLst>
                <a:path h="419100" w="1298987">
                  <a:moveTo>
                    <a:pt x="23952" y="0"/>
                  </a:moveTo>
                  <a:lnTo>
                    <a:pt x="1275036" y="0"/>
                  </a:lnTo>
                  <a:cubicBezTo>
                    <a:pt x="1288264" y="0"/>
                    <a:pt x="1298987" y="10724"/>
                    <a:pt x="1298987" y="23952"/>
                  </a:cubicBezTo>
                  <a:lnTo>
                    <a:pt x="1298987" y="395148"/>
                  </a:lnTo>
                  <a:cubicBezTo>
                    <a:pt x="1298987" y="408376"/>
                    <a:pt x="1288264" y="419100"/>
                    <a:pt x="1275036" y="419100"/>
                  </a:cubicBezTo>
                  <a:lnTo>
                    <a:pt x="23952" y="419100"/>
                  </a:lnTo>
                  <a:cubicBezTo>
                    <a:pt x="10724" y="419100"/>
                    <a:pt x="0" y="408376"/>
                    <a:pt x="0" y="395148"/>
                  </a:cubicBezTo>
                  <a:lnTo>
                    <a:pt x="0" y="23952"/>
                  </a:lnTo>
                  <a:cubicBezTo>
                    <a:pt x="0" y="10724"/>
                    <a:pt x="10724" y="0"/>
                    <a:pt x="23952" y="0"/>
                  </a:cubicBezTo>
                  <a:close/>
                </a:path>
              </a:pathLst>
            </a:custGeom>
            <a:ln w="38100" cap="rnd">
              <a:solidFill>
                <a:srgbClr val="FF3131"/>
              </a:solidFill>
              <a:prstDash val="solid"/>
              <a:round/>
            </a:ln>
          </p:spPr>
        </p:sp>
        <p:sp>
          <p:nvSpPr>
            <p:cNvPr name="TextBox 16" id="16"/>
            <p:cNvSpPr txBox="true"/>
            <p:nvPr/>
          </p:nvSpPr>
          <p:spPr>
            <a:xfrm>
              <a:off x="0" y="-38100"/>
              <a:ext cx="1298987" cy="457200"/>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864308" y="5048134"/>
            <a:ext cx="2744192" cy="868681"/>
          </a:xfrm>
          <a:prstGeom prst="rect">
            <a:avLst/>
          </a:prstGeom>
        </p:spPr>
        <p:txBody>
          <a:bodyPr anchor="t" rtlCol="false" tIns="0" lIns="0" bIns="0" rIns="0">
            <a:spAutoFit/>
          </a:bodyPr>
          <a:lstStyle/>
          <a:p>
            <a:pPr algn="l">
              <a:lnSpc>
                <a:spcPts val="2939"/>
              </a:lnSpc>
            </a:pPr>
            <a:r>
              <a:rPr lang="en-US" sz="2099" b="true">
                <a:solidFill>
                  <a:srgbClr val="FFFFFF"/>
                </a:solidFill>
                <a:latin typeface="Canva Sans Bold"/>
                <a:ea typeface="Canva Sans Bold"/>
                <a:cs typeface="Canva Sans Bold"/>
                <a:sym typeface="Canva Sans Bold"/>
              </a:rPr>
              <a:t>03</a:t>
            </a:r>
          </a:p>
          <a:p>
            <a:pPr algn="l">
              <a:lnSpc>
                <a:spcPts val="4199"/>
              </a:lnSpc>
            </a:pPr>
            <a:r>
              <a:rPr lang="en-US" sz="2999" b="true">
                <a:solidFill>
                  <a:srgbClr val="FFFFFF"/>
                </a:solidFill>
                <a:latin typeface="Canva Sans Bold"/>
                <a:ea typeface="Canva Sans Bold"/>
                <a:cs typeface="Canva Sans Bold"/>
                <a:sym typeface="Canva Sans Bold"/>
              </a:rPr>
              <a:t>Trojan Horse</a:t>
            </a:r>
          </a:p>
        </p:txBody>
      </p:sp>
      <p:sp>
        <p:nvSpPr>
          <p:cNvPr name="TextBox 18" id="18"/>
          <p:cNvSpPr txBox="true"/>
          <p:nvPr/>
        </p:nvSpPr>
        <p:spPr>
          <a:xfrm rot="0">
            <a:off x="864308" y="6193316"/>
            <a:ext cx="6563285" cy="396241"/>
          </a:xfrm>
          <a:prstGeom prst="rect">
            <a:avLst/>
          </a:prstGeom>
        </p:spPr>
        <p:txBody>
          <a:bodyPr anchor="t" rtlCol="false" tIns="0" lIns="0" bIns="0" rIns="0">
            <a:spAutoFit/>
          </a:bodyPr>
          <a:lstStyle/>
          <a:p>
            <a:pPr algn="l">
              <a:lnSpc>
                <a:spcPts val="3359"/>
              </a:lnSpc>
            </a:pPr>
            <a:r>
              <a:rPr lang="en-US" sz="2399">
                <a:solidFill>
                  <a:srgbClr val="FFFFFF"/>
                </a:solidFill>
                <a:latin typeface="Canva Sans"/>
                <a:ea typeface="Canva Sans"/>
                <a:cs typeface="Canva Sans"/>
                <a:sym typeface="Canva Sans"/>
              </a:rPr>
              <a:t>Disguised itself as legitimate software.</a:t>
            </a:r>
          </a:p>
        </p:txBody>
      </p:sp>
      <p:grpSp>
        <p:nvGrpSpPr>
          <p:cNvPr name="Group 19" id="19"/>
          <p:cNvGrpSpPr/>
          <p:nvPr/>
        </p:nvGrpSpPr>
        <p:grpSpPr>
          <a:xfrm rot="0">
            <a:off x="699915" y="7449578"/>
            <a:ext cx="6171181" cy="2036826"/>
            <a:chOff x="0" y="0"/>
            <a:chExt cx="8228241" cy="2715768"/>
          </a:xfrm>
        </p:grpSpPr>
        <p:grpSp>
          <p:nvGrpSpPr>
            <p:cNvPr name="Group 20" id="20"/>
            <p:cNvGrpSpPr/>
            <p:nvPr/>
          </p:nvGrpSpPr>
          <p:grpSpPr>
            <a:xfrm rot="0">
              <a:off x="0" y="0"/>
              <a:ext cx="8228241" cy="2715768"/>
              <a:chOff x="0" y="0"/>
              <a:chExt cx="1269790" cy="419100"/>
            </a:xfrm>
          </p:grpSpPr>
          <p:sp>
            <p:nvSpPr>
              <p:cNvPr name="Freeform 21" id="21"/>
              <p:cNvSpPr/>
              <p:nvPr/>
            </p:nvSpPr>
            <p:spPr>
              <a:xfrm flipH="false" flipV="false" rot="0">
                <a:off x="0" y="0"/>
                <a:ext cx="1269790" cy="419100"/>
              </a:xfrm>
              <a:custGeom>
                <a:avLst/>
                <a:gdLst/>
                <a:ahLst/>
                <a:cxnLst/>
                <a:rect r="r" b="b" t="t" l="l"/>
                <a:pathLst>
                  <a:path h="419100" w="1269790">
                    <a:moveTo>
                      <a:pt x="24503" y="0"/>
                    </a:moveTo>
                    <a:lnTo>
                      <a:pt x="1245288" y="0"/>
                    </a:lnTo>
                    <a:cubicBezTo>
                      <a:pt x="1258820" y="0"/>
                      <a:pt x="1269790" y="10970"/>
                      <a:pt x="1269790" y="24503"/>
                    </a:cubicBezTo>
                    <a:lnTo>
                      <a:pt x="1269790" y="394597"/>
                    </a:lnTo>
                    <a:cubicBezTo>
                      <a:pt x="1269790" y="408130"/>
                      <a:pt x="1258820" y="419100"/>
                      <a:pt x="1245288" y="419100"/>
                    </a:cubicBezTo>
                    <a:lnTo>
                      <a:pt x="24503" y="419100"/>
                    </a:lnTo>
                    <a:cubicBezTo>
                      <a:pt x="10970" y="419100"/>
                      <a:pt x="0" y="408130"/>
                      <a:pt x="0" y="394597"/>
                    </a:cubicBezTo>
                    <a:lnTo>
                      <a:pt x="0" y="24503"/>
                    </a:lnTo>
                    <a:cubicBezTo>
                      <a:pt x="0" y="10970"/>
                      <a:pt x="10970" y="0"/>
                      <a:pt x="24503" y="0"/>
                    </a:cubicBezTo>
                    <a:close/>
                  </a:path>
                </a:pathLst>
              </a:custGeom>
              <a:ln w="38100" cap="rnd">
                <a:solidFill>
                  <a:srgbClr val="FF3131"/>
                </a:solidFill>
                <a:prstDash val="solid"/>
                <a:round/>
              </a:ln>
            </p:spPr>
          </p:sp>
          <p:sp>
            <p:nvSpPr>
              <p:cNvPr name="TextBox 22" id="22"/>
              <p:cNvSpPr txBox="true"/>
              <p:nvPr/>
            </p:nvSpPr>
            <p:spPr>
              <a:xfrm>
                <a:off x="0" y="-38100"/>
                <a:ext cx="1269790" cy="457200"/>
              </a:xfrm>
              <a:prstGeom prst="rect">
                <a:avLst/>
              </a:prstGeom>
            </p:spPr>
            <p:txBody>
              <a:bodyPr anchor="ctr" rtlCol="false" tIns="50800" lIns="50800" bIns="50800" rIns="50800"/>
              <a:lstStyle/>
              <a:p>
                <a:pPr algn="ctr">
                  <a:lnSpc>
                    <a:spcPts val="2659"/>
                  </a:lnSpc>
                </a:pPr>
              </a:p>
            </p:txBody>
          </p:sp>
        </p:grpSp>
        <p:sp>
          <p:nvSpPr>
            <p:cNvPr name="TextBox 23" id="23"/>
            <p:cNvSpPr txBox="true"/>
            <p:nvPr/>
          </p:nvSpPr>
          <p:spPr>
            <a:xfrm rot="0">
              <a:off x="380751" y="159614"/>
              <a:ext cx="3020827" cy="1145541"/>
            </a:xfrm>
            <a:prstGeom prst="rect">
              <a:avLst/>
            </a:prstGeom>
          </p:spPr>
          <p:txBody>
            <a:bodyPr anchor="t" rtlCol="false" tIns="0" lIns="0" bIns="0" rIns="0">
              <a:spAutoFit/>
            </a:bodyPr>
            <a:lstStyle/>
            <a:p>
              <a:pPr algn="l">
                <a:lnSpc>
                  <a:spcPts val="2939"/>
                </a:lnSpc>
              </a:pPr>
              <a:r>
                <a:rPr lang="en-US" sz="2099" b="true">
                  <a:solidFill>
                    <a:srgbClr val="FFFFFF"/>
                  </a:solidFill>
                  <a:latin typeface="Canva Sans Bold"/>
                  <a:ea typeface="Canva Sans Bold"/>
                  <a:cs typeface="Canva Sans Bold"/>
                  <a:sym typeface="Canva Sans Bold"/>
                </a:rPr>
                <a:t>05</a:t>
              </a:r>
            </a:p>
            <a:p>
              <a:pPr algn="l">
                <a:lnSpc>
                  <a:spcPts val="4199"/>
                </a:lnSpc>
              </a:pPr>
              <a:r>
                <a:rPr lang="en-US" sz="2999" b="true">
                  <a:solidFill>
                    <a:srgbClr val="FFFFFF"/>
                  </a:solidFill>
                  <a:latin typeface="Canva Sans Bold"/>
                  <a:ea typeface="Canva Sans Bold"/>
                  <a:cs typeface="Canva Sans Bold"/>
                  <a:sym typeface="Canva Sans Bold"/>
                </a:rPr>
                <a:t>Spyware</a:t>
              </a:r>
            </a:p>
          </p:txBody>
        </p:sp>
        <p:sp>
          <p:nvSpPr>
            <p:cNvPr name="TextBox 24" id="24"/>
            <p:cNvSpPr txBox="true"/>
            <p:nvPr/>
          </p:nvSpPr>
          <p:spPr>
            <a:xfrm rot="0">
              <a:off x="380751" y="1803244"/>
              <a:ext cx="7791722" cy="515621"/>
            </a:xfrm>
            <a:prstGeom prst="rect">
              <a:avLst/>
            </a:prstGeom>
          </p:spPr>
          <p:txBody>
            <a:bodyPr anchor="t" rtlCol="false" tIns="0" lIns="0" bIns="0" rIns="0">
              <a:spAutoFit/>
            </a:bodyPr>
            <a:lstStyle/>
            <a:p>
              <a:pPr algn="l">
                <a:lnSpc>
                  <a:spcPts val="3359"/>
                </a:lnSpc>
              </a:pPr>
              <a:r>
                <a:rPr lang="en-US" sz="2399">
                  <a:solidFill>
                    <a:srgbClr val="FFFFFF"/>
                  </a:solidFill>
                  <a:latin typeface="Canva Sans"/>
                  <a:ea typeface="Canva Sans"/>
                  <a:cs typeface="Canva Sans"/>
                  <a:sym typeface="Canva Sans"/>
                </a:rPr>
                <a:t>Secretly collects information</a:t>
              </a:r>
            </a:p>
          </p:txBody>
        </p:sp>
      </p:grpSp>
      <p:grpSp>
        <p:nvGrpSpPr>
          <p:cNvPr name="Group 25" id="25"/>
          <p:cNvGrpSpPr/>
          <p:nvPr/>
        </p:nvGrpSpPr>
        <p:grpSpPr>
          <a:xfrm rot="0">
            <a:off x="9064545" y="2345950"/>
            <a:ext cx="6247609" cy="2036826"/>
            <a:chOff x="0" y="0"/>
            <a:chExt cx="1285516" cy="419100"/>
          </a:xfrm>
        </p:grpSpPr>
        <p:sp>
          <p:nvSpPr>
            <p:cNvPr name="Freeform 26" id="26"/>
            <p:cNvSpPr/>
            <p:nvPr/>
          </p:nvSpPr>
          <p:spPr>
            <a:xfrm flipH="false" flipV="false" rot="0">
              <a:off x="0" y="0"/>
              <a:ext cx="1285516" cy="419100"/>
            </a:xfrm>
            <a:custGeom>
              <a:avLst/>
              <a:gdLst/>
              <a:ahLst/>
              <a:cxnLst/>
              <a:rect r="r" b="b" t="t" l="l"/>
              <a:pathLst>
                <a:path h="419100" w="1285516">
                  <a:moveTo>
                    <a:pt x="24203" y="0"/>
                  </a:moveTo>
                  <a:lnTo>
                    <a:pt x="1261314" y="0"/>
                  </a:lnTo>
                  <a:cubicBezTo>
                    <a:pt x="1267733" y="0"/>
                    <a:pt x="1273889" y="2550"/>
                    <a:pt x="1278427" y="7089"/>
                  </a:cubicBezTo>
                  <a:cubicBezTo>
                    <a:pt x="1282966" y="11628"/>
                    <a:pt x="1285516" y="17784"/>
                    <a:pt x="1285516" y="24203"/>
                  </a:cubicBezTo>
                  <a:lnTo>
                    <a:pt x="1285516" y="394897"/>
                  </a:lnTo>
                  <a:cubicBezTo>
                    <a:pt x="1285516" y="401316"/>
                    <a:pt x="1282966" y="407472"/>
                    <a:pt x="1278427" y="412011"/>
                  </a:cubicBezTo>
                  <a:cubicBezTo>
                    <a:pt x="1273889" y="416550"/>
                    <a:pt x="1267733" y="419100"/>
                    <a:pt x="1261314" y="419100"/>
                  </a:cubicBezTo>
                  <a:lnTo>
                    <a:pt x="24203" y="419100"/>
                  </a:lnTo>
                  <a:cubicBezTo>
                    <a:pt x="17784" y="419100"/>
                    <a:pt x="11628" y="416550"/>
                    <a:pt x="7089" y="412011"/>
                  </a:cubicBezTo>
                  <a:cubicBezTo>
                    <a:pt x="2550" y="407472"/>
                    <a:pt x="0" y="401316"/>
                    <a:pt x="0" y="394897"/>
                  </a:cubicBezTo>
                  <a:lnTo>
                    <a:pt x="0" y="24203"/>
                  </a:lnTo>
                  <a:cubicBezTo>
                    <a:pt x="0" y="17784"/>
                    <a:pt x="2550" y="11628"/>
                    <a:pt x="7089" y="7089"/>
                  </a:cubicBezTo>
                  <a:cubicBezTo>
                    <a:pt x="11628" y="2550"/>
                    <a:pt x="17784" y="0"/>
                    <a:pt x="24203" y="0"/>
                  </a:cubicBezTo>
                  <a:close/>
                </a:path>
              </a:pathLst>
            </a:custGeom>
            <a:ln w="38100" cap="rnd">
              <a:solidFill>
                <a:srgbClr val="FF3131"/>
              </a:solidFill>
              <a:prstDash val="solid"/>
              <a:round/>
            </a:ln>
          </p:spPr>
        </p:sp>
        <p:sp>
          <p:nvSpPr>
            <p:cNvPr name="TextBox 27" id="27"/>
            <p:cNvSpPr txBox="true"/>
            <p:nvPr/>
          </p:nvSpPr>
          <p:spPr>
            <a:xfrm>
              <a:off x="0" y="-38100"/>
              <a:ext cx="1285516" cy="457200"/>
            </a:xfrm>
            <a:prstGeom prst="rect">
              <a:avLst/>
            </a:prstGeom>
          </p:spPr>
          <p:txBody>
            <a:bodyPr anchor="ctr" rtlCol="false" tIns="50800" lIns="50800" bIns="50800" rIns="50800"/>
            <a:lstStyle/>
            <a:p>
              <a:pPr algn="ctr">
                <a:lnSpc>
                  <a:spcPts val="2659"/>
                </a:lnSpc>
              </a:pPr>
            </a:p>
          </p:txBody>
        </p:sp>
      </p:grpSp>
      <p:sp>
        <p:nvSpPr>
          <p:cNvPr name="TextBox 28" id="28"/>
          <p:cNvSpPr txBox="true"/>
          <p:nvPr/>
        </p:nvSpPr>
        <p:spPr>
          <a:xfrm rot="0">
            <a:off x="9305365" y="3435361"/>
            <a:ext cx="6366874" cy="396241"/>
          </a:xfrm>
          <a:prstGeom prst="rect">
            <a:avLst/>
          </a:prstGeom>
        </p:spPr>
        <p:txBody>
          <a:bodyPr anchor="t" rtlCol="false" tIns="0" lIns="0" bIns="0" rIns="0">
            <a:spAutoFit/>
          </a:bodyPr>
          <a:lstStyle/>
          <a:p>
            <a:pPr algn="l">
              <a:lnSpc>
                <a:spcPts val="3359"/>
              </a:lnSpc>
            </a:pPr>
            <a:r>
              <a:rPr lang="en-US" sz="2399">
                <a:solidFill>
                  <a:srgbClr val="FFFFFF"/>
                </a:solidFill>
                <a:latin typeface="Canva Sans"/>
                <a:ea typeface="Canva Sans"/>
                <a:cs typeface="Canva Sans"/>
                <a:sym typeface="Canva Sans"/>
              </a:rPr>
              <a:t>Reflicate itself  between systems.</a:t>
            </a:r>
          </a:p>
        </p:txBody>
      </p:sp>
      <p:sp>
        <p:nvSpPr>
          <p:cNvPr name="TextBox 29" id="29"/>
          <p:cNvSpPr txBox="true"/>
          <p:nvPr/>
        </p:nvSpPr>
        <p:spPr>
          <a:xfrm rot="0">
            <a:off x="9305365" y="2497472"/>
            <a:ext cx="1478435" cy="868681"/>
          </a:xfrm>
          <a:prstGeom prst="rect">
            <a:avLst/>
          </a:prstGeom>
        </p:spPr>
        <p:txBody>
          <a:bodyPr anchor="t" rtlCol="false" tIns="0" lIns="0" bIns="0" rIns="0">
            <a:spAutoFit/>
          </a:bodyPr>
          <a:lstStyle/>
          <a:p>
            <a:pPr algn="l">
              <a:lnSpc>
                <a:spcPts val="2939"/>
              </a:lnSpc>
            </a:pPr>
            <a:r>
              <a:rPr lang="en-US" sz="2099" b="true">
                <a:solidFill>
                  <a:srgbClr val="FFFFFF"/>
                </a:solidFill>
                <a:latin typeface="Canva Sans Bold"/>
                <a:ea typeface="Canva Sans Bold"/>
                <a:cs typeface="Canva Sans Bold"/>
                <a:sym typeface="Canva Sans Bold"/>
              </a:rPr>
              <a:t>02</a:t>
            </a:r>
          </a:p>
          <a:p>
            <a:pPr algn="l">
              <a:lnSpc>
                <a:spcPts val="4199"/>
              </a:lnSpc>
            </a:pPr>
            <a:r>
              <a:rPr lang="en-US" sz="2999" b="true">
                <a:solidFill>
                  <a:srgbClr val="FFFFFF"/>
                </a:solidFill>
                <a:latin typeface="Canva Sans Bold"/>
                <a:ea typeface="Canva Sans Bold"/>
                <a:cs typeface="Canva Sans Bold"/>
                <a:sym typeface="Canva Sans Bold"/>
              </a:rPr>
              <a:t>Worms</a:t>
            </a:r>
          </a:p>
        </p:txBody>
      </p:sp>
      <p:grpSp>
        <p:nvGrpSpPr>
          <p:cNvPr name="Group 30" id="30"/>
          <p:cNvGrpSpPr/>
          <p:nvPr/>
        </p:nvGrpSpPr>
        <p:grpSpPr>
          <a:xfrm rot="0">
            <a:off x="9031809" y="4899677"/>
            <a:ext cx="6313079" cy="2036826"/>
            <a:chOff x="0" y="0"/>
            <a:chExt cx="1298987" cy="419100"/>
          </a:xfrm>
        </p:grpSpPr>
        <p:sp>
          <p:nvSpPr>
            <p:cNvPr name="Freeform 31" id="31"/>
            <p:cNvSpPr/>
            <p:nvPr/>
          </p:nvSpPr>
          <p:spPr>
            <a:xfrm flipH="false" flipV="false" rot="0">
              <a:off x="0" y="0"/>
              <a:ext cx="1298987" cy="419100"/>
            </a:xfrm>
            <a:custGeom>
              <a:avLst/>
              <a:gdLst/>
              <a:ahLst/>
              <a:cxnLst/>
              <a:rect r="r" b="b" t="t" l="l"/>
              <a:pathLst>
                <a:path h="419100" w="1298987">
                  <a:moveTo>
                    <a:pt x="23952" y="0"/>
                  </a:moveTo>
                  <a:lnTo>
                    <a:pt x="1275036" y="0"/>
                  </a:lnTo>
                  <a:cubicBezTo>
                    <a:pt x="1288264" y="0"/>
                    <a:pt x="1298987" y="10724"/>
                    <a:pt x="1298987" y="23952"/>
                  </a:cubicBezTo>
                  <a:lnTo>
                    <a:pt x="1298987" y="395148"/>
                  </a:lnTo>
                  <a:cubicBezTo>
                    <a:pt x="1298987" y="408376"/>
                    <a:pt x="1288264" y="419100"/>
                    <a:pt x="1275036" y="419100"/>
                  </a:cubicBezTo>
                  <a:lnTo>
                    <a:pt x="23952" y="419100"/>
                  </a:lnTo>
                  <a:cubicBezTo>
                    <a:pt x="10724" y="419100"/>
                    <a:pt x="0" y="408376"/>
                    <a:pt x="0" y="395148"/>
                  </a:cubicBezTo>
                  <a:lnTo>
                    <a:pt x="0" y="23952"/>
                  </a:lnTo>
                  <a:cubicBezTo>
                    <a:pt x="0" y="10724"/>
                    <a:pt x="10724" y="0"/>
                    <a:pt x="23952" y="0"/>
                  </a:cubicBezTo>
                  <a:close/>
                </a:path>
              </a:pathLst>
            </a:custGeom>
            <a:ln w="38100" cap="rnd">
              <a:solidFill>
                <a:srgbClr val="FF3131"/>
              </a:solidFill>
              <a:prstDash val="solid"/>
              <a:round/>
            </a:ln>
          </p:spPr>
        </p:sp>
        <p:sp>
          <p:nvSpPr>
            <p:cNvPr name="TextBox 32" id="32"/>
            <p:cNvSpPr txBox="true"/>
            <p:nvPr/>
          </p:nvSpPr>
          <p:spPr>
            <a:xfrm>
              <a:off x="0" y="-38100"/>
              <a:ext cx="1298987" cy="457200"/>
            </a:xfrm>
            <a:prstGeom prst="rect">
              <a:avLst/>
            </a:prstGeom>
          </p:spPr>
          <p:txBody>
            <a:bodyPr anchor="ctr" rtlCol="false" tIns="50800" lIns="50800" bIns="50800" rIns="50800"/>
            <a:lstStyle/>
            <a:p>
              <a:pPr algn="ctr">
                <a:lnSpc>
                  <a:spcPts val="2659"/>
                </a:lnSpc>
              </a:pPr>
            </a:p>
          </p:txBody>
        </p:sp>
      </p:grpSp>
      <p:sp>
        <p:nvSpPr>
          <p:cNvPr name="TextBox 33" id="33"/>
          <p:cNvSpPr txBox="true"/>
          <p:nvPr/>
        </p:nvSpPr>
        <p:spPr>
          <a:xfrm rot="0">
            <a:off x="9305365" y="5049410"/>
            <a:ext cx="2744192" cy="868681"/>
          </a:xfrm>
          <a:prstGeom prst="rect">
            <a:avLst/>
          </a:prstGeom>
        </p:spPr>
        <p:txBody>
          <a:bodyPr anchor="t" rtlCol="false" tIns="0" lIns="0" bIns="0" rIns="0">
            <a:spAutoFit/>
          </a:bodyPr>
          <a:lstStyle/>
          <a:p>
            <a:pPr algn="l">
              <a:lnSpc>
                <a:spcPts val="2939"/>
              </a:lnSpc>
            </a:pPr>
            <a:r>
              <a:rPr lang="en-US" sz="2099" b="true">
                <a:solidFill>
                  <a:srgbClr val="FFFFFF"/>
                </a:solidFill>
                <a:latin typeface="Canva Sans Bold"/>
                <a:ea typeface="Canva Sans Bold"/>
                <a:cs typeface="Canva Sans Bold"/>
                <a:sym typeface="Canva Sans Bold"/>
              </a:rPr>
              <a:t>04</a:t>
            </a:r>
          </a:p>
          <a:p>
            <a:pPr algn="l">
              <a:lnSpc>
                <a:spcPts val="4199"/>
              </a:lnSpc>
            </a:pPr>
            <a:r>
              <a:rPr lang="en-US" sz="2999" b="true">
                <a:solidFill>
                  <a:srgbClr val="FFFFFF"/>
                </a:solidFill>
                <a:latin typeface="Canva Sans Bold"/>
                <a:ea typeface="Canva Sans Bold"/>
                <a:cs typeface="Canva Sans Bold"/>
                <a:sym typeface="Canva Sans Bold"/>
              </a:rPr>
              <a:t>Ransomware</a:t>
            </a:r>
          </a:p>
        </p:txBody>
      </p:sp>
      <p:sp>
        <p:nvSpPr>
          <p:cNvPr name="TextBox 34" id="34"/>
          <p:cNvSpPr txBox="true"/>
          <p:nvPr/>
        </p:nvSpPr>
        <p:spPr>
          <a:xfrm rot="0">
            <a:off x="9305365" y="6194592"/>
            <a:ext cx="6563285" cy="396241"/>
          </a:xfrm>
          <a:prstGeom prst="rect">
            <a:avLst/>
          </a:prstGeom>
        </p:spPr>
        <p:txBody>
          <a:bodyPr anchor="t" rtlCol="false" tIns="0" lIns="0" bIns="0" rIns="0">
            <a:spAutoFit/>
          </a:bodyPr>
          <a:lstStyle/>
          <a:p>
            <a:pPr algn="l">
              <a:lnSpc>
                <a:spcPts val="3359"/>
              </a:lnSpc>
            </a:pPr>
            <a:r>
              <a:rPr lang="en-US" sz="2399">
                <a:solidFill>
                  <a:srgbClr val="FFFFFF"/>
                </a:solidFill>
                <a:latin typeface="Canva Sans"/>
                <a:ea typeface="Canva Sans"/>
                <a:cs typeface="Canva Sans"/>
                <a:sym typeface="Canva Sans"/>
              </a:rPr>
              <a:t>Locks  or encryt files.</a:t>
            </a:r>
          </a:p>
        </p:txBody>
      </p:sp>
      <p:grpSp>
        <p:nvGrpSpPr>
          <p:cNvPr name="Group 35" id="35"/>
          <p:cNvGrpSpPr/>
          <p:nvPr/>
        </p:nvGrpSpPr>
        <p:grpSpPr>
          <a:xfrm rot="0">
            <a:off x="9140973" y="7450853"/>
            <a:ext cx="6171181" cy="2036826"/>
            <a:chOff x="0" y="0"/>
            <a:chExt cx="1269790" cy="419100"/>
          </a:xfrm>
        </p:grpSpPr>
        <p:sp>
          <p:nvSpPr>
            <p:cNvPr name="Freeform 36" id="36"/>
            <p:cNvSpPr/>
            <p:nvPr/>
          </p:nvSpPr>
          <p:spPr>
            <a:xfrm flipH="false" flipV="false" rot="0">
              <a:off x="0" y="0"/>
              <a:ext cx="1269790" cy="419100"/>
            </a:xfrm>
            <a:custGeom>
              <a:avLst/>
              <a:gdLst/>
              <a:ahLst/>
              <a:cxnLst/>
              <a:rect r="r" b="b" t="t" l="l"/>
              <a:pathLst>
                <a:path h="419100" w="1269790">
                  <a:moveTo>
                    <a:pt x="24503" y="0"/>
                  </a:moveTo>
                  <a:lnTo>
                    <a:pt x="1245288" y="0"/>
                  </a:lnTo>
                  <a:cubicBezTo>
                    <a:pt x="1258820" y="0"/>
                    <a:pt x="1269790" y="10970"/>
                    <a:pt x="1269790" y="24503"/>
                  </a:cubicBezTo>
                  <a:lnTo>
                    <a:pt x="1269790" y="394597"/>
                  </a:lnTo>
                  <a:cubicBezTo>
                    <a:pt x="1269790" y="408130"/>
                    <a:pt x="1258820" y="419100"/>
                    <a:pt x="1245288" y="419100"/>
                  </a:cubicBezTo>
                  <a:lnTo>
                    <a:pt x="24503" y="419100"/>
                  </a:lnTo>
                  <a:cubicBezTo>
                    <a:pt x="10970" y="419100"/>
                    <a:pt x="0" y="408130"/>
                    <a:pt x="0" y="394597"/>
                  </a:cubicBezTo>
                  <a:lnTo>
                    <a:pt x="0" y="24503"/>
                  </a:lnTo>
                  <a:cubicBezTo>
                    <a:pt x="0" y="10970"/>
                    <a:pt x="10970" y="0"/>
                    <a:pt x="24503" y="0"/>
                  </a:cubicBezTo>
                  <a:close/>
                </a:path>
              </a:pathLst>
            </a:custGeom>
            <a:ln w="38100" cap="rnd">
              <a:solidFill>
                <a:srgbClr val="FF3131"/>
              </a:solidFill>
              <a:prstDash val="solid"/>
              <a:round/>
            </a:ln>
          </p:spPr>
        </p:sp>
        <p:sp>
          <p:nvSpPr>
            <p:cNvPr name="TextBox 37" id="37"/>
            <p:cNvSpPr txBox="true"/>
            <p:nvPr/>
          </p:nvSpPr>
          <p:spPr>
            <a:xfrm>
              <a:off x="0" y="-38100"/>
              <a:ext cx="1269790" cy="457200"/>
            </a:xfrm>
            <a:prstGeom prst="rect">
              <a:avLst/>
            </a:prstGeom>
          </p:spPr>
          <p:txBody>
            <a:bodyPr anchor="ctr" rtlCol="false" tIns="50800" lIns="50800" bIns="50800" rIns="50800"/>
            <a:lstStyle/>
            <a:p>
              <a:pPr algn="ctr">
                <a:lnSpc>
                  <a:spcPts val="2659"/>
                </a:lnSpc>
              </a:pPr>
            </a:p>
          </p:txBody>
        </p:sp>
      </p:grpSp>
      <p:sp>
        <p:nvSpPr>
          <p:cNvPr name="TextBox 38" id="38"/>
          <p:cNvSpPr txBox="true"/>
          <p:nvPr/>
        </p:nvSpPr>
        <p:spPr>
          <a:xfrm rot="0">
            <a:off x="9426536" y="7561039"/>
            <a:ext cx="2265620" cy="868681"/>
          </a:xfrm>
          <a:prstGeom prst="rect">
            <a:avLst/>
          </a:prstGeom>
        </p:spPr>
        <p:txBody>
          <a:bodyPr anchor="t" rtlCol="false" tIns="0" lIns="0" bIns="0" rIns="0">
            <a:spAutoFit/>
          </a:bodyPr>
          <a:lstStyle/>
          <a:p>
            <a:pPr algn="l">
              <a:lnSpc>
                <a:spcPts val="2939"/>
              </a:lnSpc>
            </a:pPr>
            <a:r>
              <a:rPr lang="en-US" sz="2099" b="true">
                <a:solidFill>
                  <a:srgbClr val="FFFFFF"/>
                </a:solidFill>
                <a:latin typeface="Canva Sans Bold"/>
                <a:ea typeface="Canva Sans Bold"/>
                <a:cs typeface="Canva Sans Bold"/>
                <a:sym typeface="Canva Sans Bold"/>
              </a:rPr>
              <a:t>06</a:t>
            </a:r>
          </a:p>
          <a:p>
            <a:pPr algn="l">
              <a:lnSpc>
                <a:spcPts val="4199"/>
              </a:lnSpc>
            </a:pPr>
            <a:r>
              <a:rPr lang="en-US" sz="2999" b="true">
                <a:solidFill>
                  <a:srgbClr val="FFFFFF"/>
                </a:solidFill>
                <a:latin typeface="Canva Sans Bold"/>
                <a:ea typeface="Canva Sans Bold"/>
                <a:cs typeface="Canva Sans Bold"/>
                <a:sym typeface="Canva Sans Bold"/>
              </a:rPr>
              <a:t>Rootkits</a:t>
            </a:r>
          </a:p>
        </p:txBody>
      </p:sp>
      <p:sp>
        <p:nvSpPr>
          <p:cNvPr name="TextBox 39" id="39"/>
          <p:cNvSpPr txBox="true"/>
          <p:nvPr/>
        </p:nvSpPr>
        <p:spPr>
          <a:xfrm rot="0">
            <a:off x="9426536" y="8793762"/>
            <a:ext cx="5843791" cy="396241"/>
          </a:xfrm>
          <a:prstGeom prst="rect">
            <a:avLst/>
          </a:prstGeom>
        </p:spPr>
        <p:txBody>
          <a:bodyPr anchor="t" rtlCol="false" tIns="0" lIns="0" bIns="0" rIns="0">
            <a:spAutoFit/>
          </a:bodyPr>
          <a:lstStyle/>
          <a:p>
            <a:pPr algn="l">
              <a:lnSpc>
                <a:spcPts val="3359"/>
              </a:lnSpc>
            </a:pPr>
            <a:r>
              <a:rPr lang="en-US" sz="2399">
                <a:solidFill>
                  <a:srgbClr val="FFFFFF"/>
                </a:solidFill>
                <a:latin typeface="Canva Sans"/>
                <a:ea typeface="Canva Sans"/>
                <a:cs typeface="Canva Sans"/>
                <a:sym typeface="Canva Sans"/>
              </a:rPr>
              <a:t>Hidden malicious software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5400000">
            <a:off x="-2479458" y="1965108"/>
            <a:ext cx="9477375" cy="7604559"/>
            <a:chOff x="0" y="0"/>
            <a:chExt cx="7488296" cy="6008541"/>
          </a:xfrm>
        </p:grpSpPr>
        <p:sp>
          <p:nvSpPr>
            <p:cNvPr name="Freeform 3" id="3"/>
            <p:cNvSpPr/>
            <p:nvPr/>
          </p:nvSpPr>
          <p:spPr>
            <a:xfrm flipH="false" flipV="false" rot="0">
              <a:off x="0" y="0"/>
              <a:ext cx="7488296" cy="6008541"/>
            </a:xfrm>
            <a:custGeom>
              <a:avLst/>
              <a:gdLst/>
              <a:ahLst/>
              <a:cxnLst/>
              <a:rect r="r" b="b" t="t" l="l"/>
              <a:pathLst>
                <a:path h="6008541" w="7488296">
                  <a:moveTo>
                    <a:pt x="20422" y="0"/>
                  </a:moveTo>
                  <a:lnTo>
                    <a:pt x="7467874" y="0"/>
                  </a:lnTo>
                  <a:cubicBezTo>
                    <a:pt x="7479153" y="0"/>
                    <a:pt x="7488296" y="9143"/>
                    <a:pt x="7488296" y="20422"/>
                  </a:cubicBezTo>
                  <a:lnTo>
                    <a:pt x="7488296" y="5988119"/>
                  </a:lnTo>
                  <a:cubicBezTo>
                    <a:pt x="7488296" y="5993535"/>
                    <a:pt x="7486145" y="5998729"/>
                    <a:pt x="7482315" y="6002559"/>
                  </a:cubicBezTo>
                  <a:cubicBezTo>
                    <a:pt x="7478485" y="6006389"/>
                    <a:pt x="7473290" y="6008541"/>
                    <a:pt x="7467874" y="6008541"/>
                  </a:cubicBezTo>
                  <a:lnTo>
                    <a:pt x="20422" y="6008541"/>
                  </a:lnTo>
                  <a:cubicBezTo>
                    <a:pt x="9143" y="6008541"/>
                    <a:pt x="0" y="5999397"/>
                    <a:pt x="0" y="5988119"/>
                  </a:cubicBezTo>
                  <a:lnTo>
                    <a:pt x="0" y="20422"/>
                  </a:lnTo>
                  <a:cubicBezTo>
                    <a:pt x="0" y="15006"/>
                    <a:pt x="2152" y="9811"/>
                    <a:pt x="5981" y="5981"/>
                  </a:cubicBezTo>
                  <a:cubicBezTo>
                    <a:pt x="9811" y="2152"/>
                    <a:pt x="15006" y="0"/>
                    <a:pt x="20422"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4" id="4"/>
            <p:cNvSpPr txBox="true"/>
            <p:nvPr/>
          </p:nvSpPr>
          <p:spPr>
            <a:xfrm>
              <a:off x="0" y="-38100"/>
              <a:ext cx="7488296" cy="6046641"/>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028700" y="1028700"/>
            <a:ext cx="5032809" cy="8229600"/>
            <a:chOff x="0" y="0"/>
            <a:chExt cx="1460623" cy="2388397"/>
          </a:xfrm>
        </p:grpSpPr>
        <p:sp>
          <p:nvSpPr>
            <p:cNvPr name="Freeform 6" id="6"/>
            <p:cNvSpPr/>
            <p:nvPr/>
          </p:nvSpPr>
          <p:spPr>
            <a:xfrm flipH="false" flipV="false" rot="0">
              <a:off x="0" y="0"/>
              <a:ext cx="1460627" cy="2388397"/>
            </a:xfrm>
            <a:custGeom>
              <a:avLst/>
              <a:gdLst/>
              <a:ahLst/>
              <a:cxnLst/>
              <a:rect r="r" b="b" t="t" l="l"/>
              <a:pathLst>
                <a:path h="2388397" w="1460627">
                  <a:moveTo>
                    <a:pt x="1460627" y="1772798"/>
                  </a:moveTo>
                  <a:lnTo>
                    <a:pt x="1460627" y="561989"/>
                  </a:lnTo>
                  <a:cubicBezTo>
                    <a:pt x="1460629" y="522853"/>
                    <a:pt x="1446205" y="485089"/>
                    <a:pt x="1420114" y="455919"/>
                  </a:cubicBezTo>
                  <a:lnTo>
                    <a:pt x="1046362" y="38122"/>
                  </a:lnTo>
                  <a:cubicBezTo>
                    <a:pt x="1024662" y="13865"/>
                    <a:pt x="993657" y="0"/>
                    <a:pt x="961111" y="0"/>
                  </a:cubicBezTo>
                  <a:lnTo>
                    <a:pt x="114384" y="0"/>
                  </a:lnTo>
                  <a:cubicBezTo>
                    <a:pt x="51211" y="0"/>
                    <a:pt x="0" y="51211"/>
                    <a:pt x="0" y="114384"/>
                  </a:cubicBezTo>
                  <a:lnTo>
                    <a:pt x="0" y="501214"/>
                  </a:lnTo>
                  <a:lnTo>
                    <a:pt x="0" y="1818141"/>
                  </a:lnTo>
                  <a:cubicBezTo>
                    <a:pt x="0" y="1862606"/>
                    <a:pt x="16390" y="1905512"/>
                    <a:pt x="46036" y="1938651"/>
                  </a:cubicBezTo>
                  <a:lnTo>
                    <a:pt x="414263" y="2350275"/>
                  </a:lnTo>
                  <a:cubicBezTo>
                    <a:pt x="435962" y="2374532"/>
                    <a:pt x="466967" y="2388397"/>
                    <a:pt x="499514" y="2388397"/>
                  </a:cubicBezTo>
                  <a:lnTo>
                    <a:pt x="944739" y="2388397"/>
                  </a:lnTo>
                  <a:cubicBezTo>
                    <a:pt x="975076" y="2388397"/>
                    <a:pt x="1004170" y="2376346"/>
                    <a:pt x="1025621" y="2354895"/>
                  </a:cubicBezTo>
                  <a:cubicBezTo>
                    <a:pt x="1047073" y="2333444"/>
                    <a:pt x="1059124" y="2304350"/>
                    <a:pt x="1059124" y="2274013"/>
                  </a:cubicBezTo>
                  <a:lnTo>
                    <a:pt x="1059124" y="2001567"/>
                  </a:lnTo>
                  <a:cubicBezTo>
                    <a:pt x="1059124" y="1938394"/>
                    <a:pt x="1110336" y="1887182"/>
                    <a:pt x="1173509" y="1887182"/>
                  </a:cubicBezTo>
                  <a:lnTo>
                    <a:pt x="1346241" y="1887182"/>
                  </a:lnTo>
                  <a:cubicBezTo>
                    <a:pt x="1376578" y="1887183"/>
                    <a:pt x="1405672" y="1875132"/>
                    <a:pt x="1427124" y="1853681"/>
                  </a:cubicBezTo>
                  <a:cubicBezTo>
                    <a:pt x="1448576" y="1832230"/>
                    <a:pt x="1460627" y="1803135"/>
                    <a:pt x="1460627" y="1772798"/>
                  </a:cubicBezTo>
                  <a:close/>
                </a:path>
              </a:pathLst>
            </a:custGeom>
            <a:blipFill>
              <a:blip r:embed="rId2"/>
              <a:stretch>
                <a:fillRect l="-19520" t="0" r="-97060" b="0"/>
              </a:stretch>
            </a:blipFill>
          </p:spPr>
        </p:sp>
      </p:grpSp>
      <p:sp>
        <p:nvSpPr>
          <p:cNvPr name="TextBox 7" id="7"/>
          <p:cNvSpPr txBox="true"/>
          <p:nvPr/>
        </p:nvSpPr>
        <p:spPr>
          <a:xfrm rot="0">
            <a:off x="6575859" y="6577132"/>
            <a:ext cx="10169091" cy="2247917"/>
          </a:xfrm>
          <a:prstGeom prst="rect">
            <a:avLst/>
          </a:prstGeom>
        </p:spPr>
        <p:txBody>
          <a:bodyPr anchor="t" rtlCol="false" tIns="0" lIns="0" bIns="0" rIns="0">
            <a:spAutoFit/>
          </a:bodyPr>
          <a:lstStyle/>
          <a:p>
            <a:pPr algn="l">
              <a:lnSpc>
                <a:spcPts val="7875"/>
              </a:lnSpc>
            </a:pPr>
            <a:r>
              <a:rPr lang="en-US" sz="7875" spc="-669">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WANNACRY</a:t>
            </a:r>
          </a:p>
          <a:p>
            <a:pPr algn="l">
              <a:lnSpc>
                <a:spcPts val="7875"/>
              </a:lnSpc>
            </a:pPr>
            <a:r>
              <a:rPr lang="en-US" sz="7875" spc="-669">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RANSOMWARE</a:t>
            </a:r>
          </a:p>
        </p:txBody>
      </p:sp>
      <p:sp>
        <p:nvSpPr>
          <p:cNvPr name="Freeform 8" id="8"/>
          <p:cNvSpPr/>
          <p:nvPr/>
        </p:nvSpPr>
        <p:spPr>
          <a:xfrm flipH="false" flipV="false" rot="0">
            <a:off x="7090209" y="1038225"/>
            <a:ext cx="197871" cy="234545"/>
          </a:xfrm>
          <a:custGeom>
            <a:avLst/>
            <a:gdLst/>
            <a:ahLst/>
            <a:cxnLst/>
            <a:rect r="r" b="b" t="t" l="l"/>
            <a:pathLst>
              <a:path h="234545" w="197871">
                <a:moveTo>
                  <a:pt x="0" y="0"/>
                </a:moveTo>
                <a:lnTo>
                  <a:pt x="197871" y="0"/>
                </a:lnTo>
                <a:lnTo>
                  <a:pt x="197871" y="234545"/>
                </a:lnTo>
                <a:lnTo>
                  <a:pt x="0" y="23454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9" id="9"/>
          <p:cNvGrpSpPr/>
          <p:nvPr/>
        </p:nvGrpSpPr>
        <p:grpSpPr>
          <a:xfrm rot="-5400000">
            <a:off x="14087338" y="-3007569"/>
            <a:ext cx="1439812" cy="6961511"/>
            <a:chOff x="0" y="0"/>
            <a:chExt cx="1137629" cy="5500453"/>
          </a:xfrm>
        </p:grpSpPr>
        <p:sp>
          <p:nvSpPr>
            <p:cNvPr name="Freeform 10" id="10"/>
            <p:cNvSpPr/>
            <p:nvPr/>
          </p:nvSpPr>
          <p:spPr>
            <a:xfrm flipH="false" flipV="false" rot="0">
              <a:off x="0" y="0"/>
              <a:ext cx="1137629" cy="5500453"/>
            </a:xfrm>
            <a:custGeom>
              <a:avLst/>
              <a:gdLst/>
              <a:ahLst/>
              <a:cxnLst/>
              <a:rect r="r" b="b" t="t" l="l"/>
              <a:pathLst>
                <a:path h="5500453" w="1137629">
                  <a:moveTo>
                    <a:pt x="134426" y="0"/>
                  </a:moveTo>
                  <a:lnTo>
                    <a:pt x="1003203" y="0"/>
                  </a:lnTo>
                  <a:cubicBezTo>
                    <a:pt x="1038855" y="0"/>
                    <a:pt x="1073047" y="14163"/>
                    <a:pt x="1098257" y="39372"/>
                  </a:cubicBezTo>
                  <a:cubicBezTo>
                    <a:pt x="1123467" y="64582"/>
                    <a:pt x="1137629" y="98774"/>
                    <a:pt x="1137629" y="134426"/>
                  </a:cubicBezTo>
                  <a:lnTo>
                    <a:pt x="1137629" y="5366028"/>
                  </a:lnTo>
                  <a:cubicBezTo>
                    <a:pt x="1137629" y="5401680"/>
                    <a:pt x="1123467" y="5435871"/>
                    <a:pt x="1098257" y="5461081"/>
                  </a:cubicBezTo>
                  <a:cubicBezTo>
                    <a:pt x="1073047" y="5486291"/>
                    <a:pt x="1038855" y="5500453"/>
                    <a:pt x="1003203" y="5500453"/>
                  </a:cubicBezTo>
                  <a:lnTo>
                    <a:pt x="134426" y="5500453"/>
                  </a:lnTo>
                  <a:cubicBezTo>
                    <a:pt x="98774" y="5500453"/>
                    <a:pt x="64582" y="5486291"/>
                    <a:pt x="39372" y="5461081"/>
                  </a:cubicBezTo>
                  <a:cubicBezTo>
                    <a:pt x="14163" y="5435871"/>
                    <a:pt x="0" y="5401680"/>
                    <a:pt x="0" y="5366028"/>
                  </a:cubicBezTo>
                  <a:lnTo>
                    <a:pt x="0" y="134426"/>
                  </a:lnTo>
                  <a:cubicBezTo>
                    <a:pt x="0" y="98774"/>
                    <a:pt x="14163" y="64582"/>
                    <a:pt x="39372" y="39372"/>
                  </a:cubicBezTo>
                  <a:cubicBezTo>
                    <a:pt x="64582" y="14163"/>
                    <a:pt x="98774" y="0"/>
                    <a:pt x="134426"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11" id="11"/>
            <p:cNvSpPr txBox="true"/>
            <p:nvPr/>
          </p:nvSpPr>
          <p:spPr>
            <a:xfrm>
              <a:off x="0" y="-38100"/>
              <a:ext cx="1137629" cy="5538553"/>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true" flipV="false" rot="0">
            <a:off x="16930515" y="1028700"/>
            <a:ext cx="328785" cy="328785"/>
          </a:xfrm>
          <a:custGeom>
            <a:avLst/>
            <a:gdLst/>
            <a:ahLst/>
            <a:cxnLst/>
            <a:rect r="r" b="b" t="t" l="l"/>
            <a:pathLst>
              <a:path h="328785" w="328785">
                <a:moveTo>
                  <a:pt x="328785" y="0"/>
                </a:moveTo>
                <a:lnTo>
                  <a:pt x="0" y="0"/>
                </a:lnTo>
                <a:lnTo>
                  <a:pt x="0" y="328785"/>
                </a:lnTo>
                <a:lnTo>
                  <a:pt x="328785" y="328785"/>
                </a:lnTo>
                <a:lnTo>
                  <a:pt x="328785"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3" id="13"/>
          <p:cNvGrpSpPr/>
          <p:nvPr/>
        </p:nvGrpSpPr>
        <p:grpSpPr>
          <a:xfrm rot="0">
            <a:off x="16230600" y="8229600"/>
            <a:ext cx="1028700" cy="102870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97837" y="0"/>
                  </a:moveTo>
                  <a:lnTo>
                    <a:pt x="714963" y="0"/>
                  </a:lnTo>
                  <a:cubicBezTo>
                    <a:pt x="740911" y="0"/>
                    <a:pt x="765796" y="10308"/>
                    <a:pt x="784144" y="28656"/>
                  </a:cubicBezTo>
                  <a:cubicBezTo>
                    <a:pt x="802492" y="47004"/>
                    <a:pt x="812800" y="71889"/>
                    <a:pt x="812800" y="97837"/>
                  </a:cubicBezTo>
                  <a:lnTo>
                    <a:pt x="812800" y="714963"/>
                  </a:lnTo>
                  <a:cubicBezTo>
                    <a:pt x="812800" y="740911"/>
                    <a:pt x="802492" y="765796"/>
                    <a:pt x="784144" y="784144"/>
                  </a:cubicBezTo>
                  <a:cubicBezTo>
                    <a:pt x="765796" y="802492"/>
                    <a:pt x="740911" y="812800"/>
                    <a:pt x="714963" y="812800"/>
                  </a:cubicBezTo>
                  <a:lnTo>
                    <a:pt x="97837" y="812800"/>
                  </a:lnTo>
                  <a:cubicBezTo>
                    <a:pt x="71889" y="812800"/>
                    <a:pt x="47004" y="802492"/>
                    <a:pt x="28656" y="784144"/>
                  </a:cubicBezTo>
                  <a:cubicBezTo>
                    <a:pt x="10308" y="765796"/>
                    <a:pt x="0" y="740911"/>
                    <a:pt x="0" y="714963"/>
                  </a:cubicBezTo>
                  <a:lnTo>
                    <a:pt x="0" y="97837"/>
                  </a:lnTo>
                  <a:cubicBezTo>
                    <a:pt x="0" y="71889"/>
                    <a:pt x="10308" y="47004"/>
                    <a:pt x="28656" y="28656"/>
                  </a:cubicBezTo>
                  <a:cubicBezTo>
                    <a:pt x="47004" y="10308"/>
                    <a:pt x="71889" y="0"/>
                    <a:pt x="97837" y="0"/>
                  </a:cubicBezTo>
                  <a:close/>
                </a:path>
              </a:pathLst>
            </a:custGeom>
            <a:solidFill>
              <a:srgbClr val="FAFCFC">
                <a:alpha val="14902"/>
              </a:srgbClr>
            </a:solidFill>
          </p:spPr>
        </p:sp>
        <p:sp>
          <p:nvSpPr>
            <p:cNvPr name="TextBox 15" id="15"/>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6" id="16"/>
          <p:cNvSpPr/>
          <p:nvPr/>
        </p:nvSpPr>
        <p:spPr>
          <a:xfrm flipH="false" flipV="false" rot="0">
            <a:off x="16527516" y="8519160"/>
            <a:ext cx="434867" cy="449581"/>
          </a:xfrm>
          <a:custGeom>
            <a:avLst/>
            <a:gdLst/>
            <a:ahLst/>
            <a:cxnLst/>
            <a:rect r="r" b="b" t="t" l="l"/>
            <a:pathLst>
              <a:path h="449581" w="434867">
                <a:moveTo>
                  <a:pt x="0" y="0"/>
                </a:moveTo>
                <a:lnTo>
                  <a:pt x="434868" y="0"/>
                </a:lnTo>
                <a:lnTo>
                  <a:pt x="434868" y="449580"/>
                </a:lnTo>
                <a:lnTo>
                  <a:pt x="0" y="4495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7" id="17"/>
          <p:cNvGrpSpPr/>
          <p:nvPr/>
        </p:nvGrpSpPr>
        <p:grpSpPr>
          <a:xfrm rot="0">
            <a:off x="8238030" y="1357485"/>
            <a:ext cx="6176918" cy="937467"/>
            <a:chOff x="0" y="0"/>
            <a:chExt cx="8235891" cy="1249956"/>
          </a:xfrm>
        </p:grpSpPr>
        <p:grpSp>
          <p:nvGrpSpPr>
            <p:cNvPr name="Group 18" id="18"/>
            <p:cNvGrpSpPr/>
            <p:nvPr/>
          </p:nvGrpSpPr>
          <p:grpSpPr>
            <a:xfrm rot="0">
              <a:off x="0" y="0"/>
              <a:ext cx="8235891" cy="1249956"/>
              <a:chOff x="0" y="0"/>
              <a:chExt cx="3263504" cy="495300"/>
            </a:xfrm>
          </p:grpSpPr>
          <p:sp>
            <p:nvSpPr>
              <p:cNvPr name="Freeform 19" id="19"/>
              <p:cNvSpPr/>
              <p:nvPr/>
            </p:nvSpPr>
            <p:spPr>
              <a:xfrm flipH="false" flipV="false" rot="0">
                <a:off x="7795" y="0"/>
                <a:ext cx="3247915" cy="495300"/>
              </a:xfrm>
              <a:custGeom>
                <a:avLst/>
                <a:gdLst/>
                <a:ahLst/>
                <a:cxnLst/>
                <a:rect r="r" b="b" t="t" l="l"/>
                <a:pathLst>
                  <a:path h="495300" w="3247915">
                    <a:moveTo>
                      <a:pt x="243923" y="0"/>
                    </a:moveTo>
                    <a:lnTo>
                      <a:pt x="3234179" y="0"/>
                    </a:lnTo>
                    <a:cubicBezTo>
                      <a:pt x="3238869" y="0"/>
                      <a:pt x="3243236" y="2394"/>
                      <a:pt x="3245759" y="6348"/>
                    </a:cubicBezTo>
                    <a:cubicBezTo>
                      <a:pt x="3248281" y="10303"/>
                      <a:pt x="3248612" y="15271"/>
                      <a:pt x="3246635" y="19525"/>
                    </a:cubicBezTo>
                    <a:lnTo>
                      <a:pt x="3034596" y="475775"/>
                    </a:lnTo>
                    <a:cubicBezTo>
                      <a:pt x="3029061" y="487683"/>
                      <a:pt x="3017122" y="495300"/>
                      <a:pt x="3003991" y="495300"/>
                    </a:cubicBezTo>
                    <a:lnTo>
                      <a:pt x="13736" y="495300"/>
                    </a:lnTo>
                    <a:cubicBezTo>
                      <a:pt x="9045" y="495300"/>
                      <a:pt x="4678" y="492906"/>
                      <a:pt x="2156" y="488952"/>
                    </a:cubicBezTo>
                    <a:cubicBezTo>
                      <a:pt x="-367" y="484997"/>
                      <a:pt x="-698" y="480029"/>
                      <a:pt x="1279" y="475775"/>
                    </a:cubicBezTo>
                    <a:lnTo>
                      <a:pt x="213318" y="19525"/>
                    </a:lnTo>
                    <a:cubicBezTo>
                      <a:pt x="218853" y="7617"/>
                      <a:pt x="230792" y="0"/>
                      <a:pt x="243923" y="0"/>
                    </a:cubicBezTo>
                    <a:close/>
                  </a:path>
                </a:pathLst>
              </a:custGeom>
              <a:solidFill>
                <a:srgbClr val="DD3251"/>
              </a:solidFill>
            </p:spPr>
          </p:sp>
          <p:sp>
            <p:nvSpPr>
              <p:cNvPr name="TextBox 20" id="20"/>
              <p:cNvSpPr txBox="true"/>
              <p:nvPr/>
            </p:nvSpPr>
            <p:spPr>
              <a:xfrm>
                <a:off x="254000" y="-38100"/>
                <a:ext cx="2755504" cy="533400"/>
              </a:xfrm>
              <a:prstGeom prst="rect">
                <a:avLst/>
              </a:prstGeom>
            </p:spPr>
            <p:txBody>
              <a:bodyPr anchor="ctr" rtlCol="false" tIns="50800" lIns="50800" bIns="50800" rIns="50800"/>
              <a:lstStyle/>
              <a:p>
                <a:pPr algn="ctr">
                  <a:lnSpc>
                    <a:spcPts val="2660"/>
                  </a:lnSpc>
                </a:pPr>
              </a:p>
            </p:txBody>
          </p:sp>
        </p:grpSp>
        <p:sp>
          <p:nvSpPr>
            <p:cNvPr name="TextBox 21" id="21"/>
            <p:cNvSpPr txBox="true"/>
            <p:nvPr/>
          </p:nvSpPr>
          <p:spPr>
            <a:xfrm rot="0">
              <a:off x="0" y="367846"/>
              <a:ext cx="8235891" cy="523790"/>
            </a:xfrm>
            <a:prstGeom prst="rect">
              <a:avLst/>
            </a:prstGeom>
          </p:spPr>
          <p:txBody>
            <a:bodyPr anchor="t" rtlCol="false" tIns="0" lIns="0" bIns="0" rIns="0">
              <a:spAutoFit/>
            </a:bodyPr>
            <a:lstStyle/>
            <a:p>
              <a:pPr algn="ctr">
                <a:lnSpc>
                  <a:spcPts val="2624"/>
                </a:lnSpc>
              </a:pPr>
              <a:r>
                <a:rPr lang="en-US" sz="2624">
                  <a:solidFill>
                    <a:srgbClr val="FAFCFC"/>
                  </a:solidFill>
                  <a:latin typeface="Telegraf"/>
                  <a:ea typeface="Telegraf"/>
                  <a:cs typeface="Telegraf"/>
                  <a:sym typeface="Telegraf"/>
                </a:rPr>
                <a:t>REAL WORLD EXAMPLES</a:t>
              </a:r>
            </a:p>
          </p:txBody>
        </p:sp>
      </p:grpSp>
      <p:sp>
        <p:nvSpPr>
          <p:cNvPr name="TextBox 22" id="22"/>
          <p:cNvSpPr txBox="true"/>
          <p:nvPr/>
        </p:nvSpPr>
        <p:spPr>
          <a:xfrm rot="0">
            <a:off x="7375141" y="1028700"/>
            <a:ext cx="1833047" cy="274320"/>
          </a:xfrm>
          <a:prstGeom prst="rect">
            <a:avLst/>
          </a:prstGeom>
        </p:spPr>
        <p:txBody>
          <a:bodyPr anchor="t" rtlCol="false" tIns="0" lIns="0" bIns="0" rIns="0">
            <a:spAutoFit/>
          </a:bodyPr>
          <a:lstStyle/>
          <a:p>
            <a:pPr algn="l">
              <a:lnSpc>
                <a:spcPts val="1800"/>
              </a:lnSpc>
            </a:pPr>
            <a:r>
              <a:rPr lang="en-US" sz="1800">
                <a:solidFill>
                  <a:srgbClr val="FAFCFC"/>
                </a:solidFill>
                <a:latin typeface="Telegraf"/>
                <a:ea typeface="Telegraf"/>
                <a:cs typeface="Telegraf"/>
                <a:sym typeface="Telegraf"/>
              </a:rPr>
              <a:t>Elevate</a:t>
            </a:r>
          </a:p>
        </p:txBody>
      </p:sp>
      <p:sp>
        <p:nvSpPr>
          <p:cNvPr name="TextBox 23" id="23"/>
          <p:cNvSpPr txBox="true"/>
          <p:nvPr/>
        </p:nvSpPr>
        <p:spPr>
          <a:xfrm rot="0">
            <a:off x="6575859" y="2723776"/>
            <a:ext cx="11376949" cy="3676846"/>
          </a:xfrm>
          <a:prstGeom prst="rect">
            <a:avLst/>
          </a:prstGeom>
        </p:spPr>
        <p:txBody>
          <a:bodyPr anchor="t" rtlCol="false" tIns="0" lIns="0" bIns="0" rIns="0">
            <a:spAutoFit/>
          </a:bodyPr>
          <a:lstStyle/>
          <a:p>
            <a:pPr algn="l" marL="1115458" indent="-557729" lvl="1">
              <a:lnSpc>
                <a:spcPts val="7233"/>
              </a:lnSpc>
              <a:buFont typeface="Arial"/>
              <a:buChar char="•"/>
            </a:pPr>
            <a:r>
              <a:rPr lang="en-US" sz="5166" spc="77">
                <a:solidFill>
                  <a:srgbClr val="FAFCFC"/>
                </a:solidFill>
                <a:latin typeface="Telegraf"/>
                <a:ea typeface="Telegraf"/>
                <a:cs typeface="Telegraf"/>
                <a:sym typeface="Telegraf"/>
              </a:rPr>
              <a:t>A ransomware attack that ecrypted files and disrupted hospitals and businesses worldwirde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028700" y="1028700"/>
            <a:ext cx="197871" cy="234545"/>
          </a:xfrm>
          <a:custGeom>
            <a:avLst/>
            <a:gdLst/>
            <a:ahLst/>
            <a:cxnLst/>
            <a:rect r="r" b="b" t="t" l="l"/>
            <a:pathLst>
              <a:path h="234545" w="197871">
                <a:moveTo>
                  <a:pt x="0" y="0"/>
                </a:moveTo>
                <a:lnTo>
                  <a:pt x="197871" y="0"/>
                </a:lnTo>
                <a:lnTo>
                  <a:pt x="197871" y="234545"/>
                </a:lnTo>
                <a:lnTo>
                  <a:pt x="0" y="2345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8700" y="4071126"/>
            <a:ext cx="3384674" cy="642937"/>
            <a:chOff x="0" y="0"/>
            <a:chExt cx="2607453" cy="495300"/>
          </a:xfrm>
        </p:grpSpPr>
        <p:sp>
          <p:nvSpPr>
            <p:cNvPr name="Freeform 4" id="4"/>
            <p:cNvSpPr/>
            <p:nvPr/>
          </p:nvSpPr>
          <p:spPr>
            <a:xfrm flipH="false" flipV="false" rot="0">
              <a:off x="9756" y="0"/>
              <a:ext cx="2587941" cy="495300"/>
            </a:xfrm>
            <a:custGeom>
              <a:avLst/>
              <a:gdLst/>
              <a:ahLst/>
              <a:cxnLst/>
              <a:rect r="r" b="b" t="t" l="l"/>
              <a:pathLst>
                <a:path h="495300" w="2587941">
                  <a:moveTo>
                    <a:pt x="247379" y="0"/>
                  </a:moveTo>
                  <a:lnTo>
                    <a:pt x="2570749" y="0"/>
                  </a:lnTo>
                  <a:cubicBezTo>
                    <a:pt x="2576620" y="0"/>
                    <a:pt x="2582085" y="2996"/>
                    <a:pt x="2585243" y="7945"/>
                  </a:cubicBezTo>
                  <a:cubicBezTo>
                    <a:pt x="2588400" y="12895"/>
                    <a:pt x="2588814" y="19114"/>
                    <a:pt x="2586340" y="24438"/>
                  </a:cubicBezTo>
                  <a:lnTo>
                    <a:pt x="2378867" y="470862"/>
                  </a:lnTo>
                  <a:cubicBezTo>
                    <a:pt x="2371940" y="485767"/>
                    <a:pt x="2356997" y="495300"/>
                    <a:pt x="2340562" y="495300"/>
                  </a:cubicBezTo>
                  <a:lnTo>
                    <a:pt x="17192" y="495300"/>
                  </a:lnTo>
                  <a:cubicBezTo>
                    <a:pt x="11321" y="495300"/>
                    <a:pt x="5856" y="492304"/>
                    <a:pt x="2698" y="487355"/>
                  </a:cubicBezTo>
                  <a:cubicBezTo>
                    <a:pt x="-459" y="482405"/>
                    <a:pt x="-873" y="476186"/>
                    <a:pt x="1601" y="470862"/>
                  </a:cubicBezTo>
                  <a:lnTo>
                    <a:pt x="209074" y="24438"/>
                  </a:lnTo>
                  <a:cubicBezTo>
                    <a:pt x="216001" y="9533"/>
                    <a:pt x="230944" y="0"/>
                    <a:pt x="247379" y="0"/>
                  </a:cubicBezTo>
                  <a:close/>
                </a:path>
              </a:pathLst>
            </a:custGeom>
            <a:solidFill>
              <a:srgbClr val="DD3251"/>
            </a:solidFill>
          </p:spPr>
        </p:sp>
        <p:sp>
          <p:nvSpPr>
            <p:cNvPr name="TextBox 5" id="5"/>
            <p:cNvSpPr txBox="true"/>
            <p:nvPr/>
          </p:nvSpPr>
          <p:spPr>
            <a:xfrm>
              <a:off x="254000" y="-38100"/>
              <a:ext cx="2099453" cy="533400"/>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5400000">
            <a:off x="12221693" y="-3324413"/>
            <a:ext cx="2988614" cy="9144000"/>
            <a:chOff x="0" y="0"/>
            <a:chExt cx="2361374" cy="7224889"/>
          </a:xfrm>
        </p:grpSpPr>
        <p:sp>
          <p:nvSpPr>
            <p:cNvPr name="Freeform 7" id="7"/>
            <p:cNvSpPr/>
            <p:nvPr/>
          </p:nvSpPr>
          <p:spPr>
            <a:xfrm flipH="false" flipV="false" rot="0">
              <a:off x="0" y="0"/>
              <a:ext cx="2361374" cy="7224889"/>
            </a:xfrm>
            <a:custGeom>
              <a:avLst/>
              <a:gdLst/>
              <a:ahLst/>
              <a:cxnLst/>
              <a:rect r="r" b="b" t="t" l="l"/>
              <a:pathLst>
                <a:path h="7224889" w="2361374">
                  <a:moveTo>
                    <a:pt x="64762" y="0"/>
                  </a:moveTo>
                  <a:lnTo>
                    <a:pt x="2296612" y="0"/>
                  </a:lnTo>
                  <a:cubicBezTo>
                    <a:pt x="2332379" y="0"/>
                    <a:pt x="2361374" y="28995"/>
                    <a:pt x="2361374" y="64762"/>
                  </a:cubicBezTo>
                  <a:lnTo>
                    <a:pt x="2361374" y="7160127"/>
                  </a:lnTo>
                  <a:cubicBezTo>
                    <a:pt x="2361374" y="7195894"/>
                    <a:pt x="2332379" y="7224889"/>
                    <a:pt x="2296612" y="7224889"/>
                  </a:cubicBezTo>
                  <a:lnTo>
                    <a:pt x="64762" y="7224889"/>
                  </a:lnTo>
                  <a:cubicBezTo>
                    <a:pt x="28995" y="7224889"/>
                    <a:pt x="0" y="7195894"/>
                    <a:pt x="0" y="7160127"/>
                  </a:cubicBezTo>
                  <a:lnTo>
                    <a:pt x="0" y="64762"/>
                  </a:lnTo>
                  <a:cubicBezTo>
                    <a:pt x="0" y="28995"/>
                    <a:pt x="28995" y="0"/>
                    <a:pt x="64762"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8" id="8"/>
            <p:cNvSpPr txBox="true"/>
            <p:nvPr/>
          </p:nvSpPr>
          <p:spPr>
            <a:xfrm>
              <a:off x="0" y="-38100"/>
              <a:ext cx="2361374" cy="7262989"/>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9372600" y="4869284"/>
            <a:ext cx="8115300" cy="4591782"/>
            <a:chOff x="0" y="0"/>
            <a:chExt cx="2471824" cy="1398602"/>
          </a:xfrm>
        </p:grpSpPr>
        <p:sp>
          <p:nvSpPr>
            <p:cNvPr name="Freeform 10" id="10"/>
            <p:cNvSpPr/>
            <p:nvPr/>
          </p:nvSpPr>
          <p:spPr>
            <a:xfrm flipH="false" flipV="false" rot="0">
              <a:off x="0" y="0"/>
              <a:ext cx="2471825" cy="1398615"/>
            </a:xfrm>
            <a:custGeom>
              <a:avLst/>
              <a:gdLst/>
              <a:ahLst/>
              <a:cxnLst/>
              <a:rect r="r" b="b" t="t" l="l"/>
              <a:pathLst>
                <a:path h="1398615" w="2471825">
                  <a:moveTo>
                    <a:pt x="1984382" y="0"/>
                  </a:moveTo>
                  <a:lnTo>
                    <a:pt x="177673" y="0"/>
                  </a:lnTo>
                  <a:cubicBezTo>
                    <a:pt x="79547" y="0"/>
                    <a:pt x="0" y="79547"/>
                    <a:pt x="0" y="177673"/>
                  </a:cubicBezTo>
                  <a:lnTo>
                    <a:pt x="0" y="1220942"/>
                  </a:lnTo>
                  <a:cubicBezTo>
                    <a:pt x="0" y="1319068"/>
                    <a:pt x="79547" y="1398615"/>
                    <a:pt x="177673" y="1398615"/>
                  </a:cubicBezTo>
                  <a:lnTo>
                    <a:pt x="2294152" y="1398615"/>
                  </a:lnTo>
                  <a:cubicBezTo>
                    <a:pt x="2392278" y="1398615"/>
                    <a:pt x="2471825" y="1319068"/>
                    <a:pt x="2471825" y="1220942"/>
                  </a:cubicBezTo>
                  <a:lnTo>
                    <a:pt x="2471825" y="523958"/>
                  </a:lnTo>
                  <a:cubicBezTo>
                    <a:pt x="2471825" y="480251"/>
                    <a:pt x="2455715" y="438079"/>
                    <a:pt x="2426576" y="405503"/>
                  </a:cubicBezTo>
                  <a:lnTo>
                    <a:pt x="2116799" y="59214"/>
                  </a:lnTo>
                  <a:cubicBezTo>
                    <a:pt x="2083095" y="21536"/>
                    <a:pt x="2034935" y="0"/>
                    <a:pt x="1984382" y="0"/>
                  </a:cubicBezTo>
                  <a:close/>
                </a:path>
              </a:pathLst>
            </a:custGeom>
            <a:blipFill>
              <a:blip r:embed="rId4"/>
              <a:stretch>
                <a:fillRect l="0" t="-74924" r="0" b="-74924"/>
              </a:stretch>
            </a:blipFill>
          </p:spPr>
        </p:sp>
      </p:grpSp>
      <p:sp>
        <p:nvSpPr>
          <p:cNvPr name="Freeform 11" id="11"/>
          <p:cNvSpPr/>
          <p:nvPr/>
        </p:nvSpPr>
        <p:spPr>
          <a:xfrm flipH="true" flipV="false" rot="0">
            <a:off x="16930515" y="1028700"/>
            <a:ext cx="328785" cy="328785"/>
          </a:xfrm>
          <a:custGeom>
            <a:avLst/>
            <a:gdLst/>
            <a:ahLst/>
            <a:cxnLst/>
            <a:rect r="r" b="b" t="t" l="l"/>
            <a:pathLst>
              <a:path h="328785" w="328785">
                <a:moveTo>
                  <a:pt x="328785" y="0"/>
                </a:moveTo>
                <a:lnTo>
                  <a:pt x="0" y="0"/>
                </a:lnTo>
                <a:lnTo>
                  <a:pt x="0" y="328785"/>
                </a:lnTo>
                <a:lnTo>
                  <a:pt x="328785" y="328785"/>
                </a:lnTo>
                <a:lnTo>
                  <a:pt x="328785"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2" id="12"/>
          <p:cNvGrpSpPr/>
          <p:nvPr/>
        </p:nvGrpSpPr>
        <p:grpSpPr>
          <a:xfrm rot="0">
            <a:off x="7818384" y="5084665"/>
            <a:ext cx="1028700" cy="1028700"/>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97837" y="0"/>
                  </a:moveTo>
                  <a:lnTo>
                    <a:pt x="714963" y="0"/>
                  </a:lnTo>
                  <a:cubicBezTo>
                    <a:pt x="740911" y="0"/>
                    <a:pt x="765796" y="10308"/>
                    <a:pt x="784144" y="28656"/>
                  </a:cubicBezTo>
                  <a:cubicBezTo>
                    <a:pt x="802492" y="47004"/>
                    <a:pt x="812800" y="71889"/>
                    <a:pt x="812800" y="97837"/>
                  </a:cubicBezTo>
                  <a:lnTo>
                    <a:pt x="812800" y="714963"/>
                  </a:lnTo>
                  <a:cubicBezTo>
                    <a:pt x="812800" y="740911"/>
                    <a:pt x="802492" y="765796"/>
                    <a:pt x="784144" y="784144"/>
                  </a:cubicBezTo>
                  <a:cubicBezTo>
                    <a:pt x="765796" y="802492"/>
                    <a:pt x="740911" y="812800"/>
                    <a:pt x="714963" y="812800"/>
                  </a:cubicBezTo>
                  <a:lnTo>
                    <a:pt x="97837" y="812800"/>
                  </a:lnTo>
                  <a:cubicBezTo>
                    <a:pt x="71889" y="812800"/>
                    <a:pt x="47004" y="802492"/>
                    <a:pt x="28656" y="784144"/>
                  </a:cubicBezTo>
                  <a:cubicBezTo>
                    <a:pt x="10308" y="765796"/>
                    <a:pt x="0" y="740911"/>
                    <a:pt x="0" y="714963"/>
                  </a:cubicBezTo>
                  <a:lnTo>
                    <a:pt x="0" y="97837"/>
                  </a:lnTo>
                  <a:cubicBezTo>
                    <a:pt x="0" y="71889"/>
                    <a:pt x="10308" y="47004"/>
                    <a:pt x="28656" y="28656"/>
                  </a:cubicBezTo>
                  <a:cubicBezTo>
                    <a:pt x="47004" y="10308"/>
                    <a:pt x="71889" y="0"/>
                    <a:pt x="97837" y="0"/>
                  </a:cubicBezTo>
                  <a:close/>
                </a:path>
              </a:pathLst>
            </a:custGeom>
            <a:solidFill>
              <a:srgbClr val="FAFCFC">
                <a:alpha val="14902"/>
              </a:srgbClr>
            </a:solidFill>
          </p:spPr>
        </p:sp>
        <p:sp>
          <p:nvSpPr>
            <p:cNvPr name="TextBox 14" id="14"/>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5" id="15"/>
          <p:cNvSpPr/>
          <p:nvPr/>
        </p:nvSpPr>
        <p:spPr>
          <a:xfrm flipH="false" flipV="false" rot="0">
            <a:off x="8115300" y="5374225"/>
            <a:ext cx="434867" cy="449581"/>
          </a:xfrm>
          <a:custGeom>
            <a:avLst/>
            <a:gdLst/>
            <a:ahLst/>
            <a:cxnLst/>
            <a:rect r="r" b="b" t="t" l="l"/>
            <a:pathLst>
              <a:path h="449581" w="434867">
                <a:moveTo>
                  <a:pt x="0" y="0"/>
                </a:moveTo>
                <a:lnTo>
                  <a:pt x="434867" y="0"/>
                </a:lnTo>
                <a:lnTo>
                  <a:pt x="434867" y="449580"/>
                </a:lnTo>
                <a:lnTo>
                  <a:pt x="0" y="4495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6" id="16"/>
          <p:cNvSpPr txBox="true"/>
          <p:nvPr/>
        </p:nvSpPr>
        <p:spPr>
          <a:xfrm rot="0">
            <a:off x="875768" y="1543087"/>
            <a:ext cx="11201400" cy="2242289"/>
          </a:xfrm>
          <a:prstGeom prst="rect">
            <a:avLst/>
          </a:prstGeom>
        </p:spPr>
        <p:txBody>
          <a:bodyPr anchor="t" rtlCol="false" tIns="0" lIns="0" bIns="0" rIns="0">
            <a:spAutoFit/>
          </a:bodyPr>
          <a:lstStyle/>
          <a:p>
            <a:pPr algn="l">
              <a:lnSpc>
                <a:spcPts val="7940"/>
              </a:lnSpc>
            </a:pPr>
            <a:r>
              <a:rPr lang="en-US" sz="7940" spc="-674">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I LOVE YOU</a:t>
            </a:r>
          </a:p>
          <a:p>
            <a:pPr algn="l">
              <a:lnSpc>
                <a:spcPts val="7940"/>
              </a:lnSpc>
            </a:pPr>
            <a:r>
              <a:rPr lang="en-US" sz="7940" spc="-674">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VIRUS</a:t>
            </a:r>
          </a:p>
        </p:txBody>
      </p:sp>
      <p:sp>
        <p:nvSpPr>
          <p:cNvPr name="TextBox 17" id="17"/>
          <p:cNvSpPr txBox="true"/>
          <p:nvPr/>
        </p:nvSpPr>
        <p:spPr>
          <a:xfrm rot="0">
            <a:off x="1313631" y="1019175"/>
            <a:ext cx="1833047" cy="274320"/>
          </a:xfrm>
          <a:prstGeom prst="rect">
            <a:avLst/>
          </a:prstGeom>
        </p:spPr>
        <p:txBody>
          <a:bodyPr anchor="t" rtlCol="false" tIns="0" lIns="0" bIns="0" rIns="0">
            <a:spAutoFit/>
          </a:bodyPr>
          <a:lstStyle/>
          <a:p>
            <a:pPr algn="l">
              <a:lnSpc>
                <a:spcPts val="1800"/>
              </a:lnSpc>
            </a:pPr>
            <a:r>
              <a:rPr lang="en-US" sz="1800">
                <a:solidFill>
                  <a:srgbClr val="FAFCFC"/>
                </a:solidFill>
                <a:latin typeface="Telegraf"/>
                <a:ea typeface="Telegraf"/>
                <a:cs typeface="Telegraf"/>
                <a:sym typeface="Telegraf"/>
              </a:rPr>
              <a:t>Elevate</a:t>
            </a:r>
          </a:p>
        </p:txBody>
      </p:sp>
      <p:sp>
        <p:nvSpPr>
          <p:cNvPr name="TextBox 18" id="18"/>
          <p:cNvSpPr txBox="true"/>
          <p:nvPr/>
        </p:nvSpPr>
        <p:spPr>
          <a:xfrm rot="0">
            <a:off x="1028700" y="4255435"/>
            <a:ext cx="3384674" cy="274320"/>
          </a:xfrm>
          <a:prstGeom prst="rect">
            <a:avLst/>
          </a:prstGeom>
        </p:spPr>
        <p:txBody>
          <a:bodyPr anchor="t" rtlCol="false" tIns="0" lIns="0" bIns="0" rIns="0">
            <a:spAutoFit/>
          </a:bodyPr>
          <a:lstStyle/>
          <a:p>
            <a:pPr algn="ctr">
              <a:lnSpc>
                <a:spcPts val="1800"/>
              </a:lnSpc>
            </a:pPr>
            <a:r>
              <a:rPr lang="en-US" sz="1800">
                <a:solidFill>
                  <a:srgbClr val="FAFCFC"/>
                </a:solidFill>
                <a:latin typeface="Telegraf"/>
                <a:ea typeface="Telegraf"/>
                <a:cs typeface="Telegraf"/>
                <a:sym typeface="Telegraf"/>
              </a:rPr>
              <a:t> Year 2000</a:t>
            </a:r>
          </a:p>
        </p:txBody>
      </p:sp>
      <p:sp>
        <p:nvSpPr>
          <p:cNvPr name="TextBox 19" id="19"/>
          <p:cNvSpPr txBox="true"/>
          <p:nvPr/>
        </p:nvSpPr>
        <p:spPr>
          <a:xfrm rot="0">
            <a:off x="438050" y="5630117"/>
            <a:ext cx="7258113" cy="3591521"/>
          </a:xfrm>
          <a:prstGeom prst="rect">
            <a:avLst/>
          </a:prstGeom>
        </p:spPr>
        <p:txBody>
          <a:bodyPr anchor="t" rtlCol="false" tIns="0" lIns="0" bIns="0" rIns="0">
            <a:spAutoFit/>
          </a:bodyPr>
          <a:lstStyle/>
          <a:p>
            <a:pPr algn="l" marL="875533" indent="-437767" lvl="1">
              <a:lnSpc>
                <a:spcPts val="5677"/>
              </a:lnSpc>
              <a:buFont typeface="Arial"/>
              <a:buChar char="•"/>
            </a:pPr>
            <a:r>
              <a:rPr lang="en-US" sz="4055" spc="60">
                <a:solidFill>
                  <a:srgbClr val="FAFCFC"/>
                </a:solidFill>
                <a:latin typeface="Telegraf"/>
                <a:ea typeface="Telegraf"/>
                <a:cs typeface="Telegraf"/>
                <a:sym typeface="Telegraf"/>
              </a:rPr>
              <a:t>A love letter</a:t>
            </a:r>
            <a:r>
              <a:rPr lang="en-US" sz="4055" spc="60" strike="noStrike" u="none">
                <a:solidFill>
                  <a:srgbClr val="FAFCFC"/>
                </a:solidFill>
                <a:latin typeface="Telegraf"/>
                <a:ea typeface="Telegraf"/>
                <a:cs typeface="Telegraf"/>
                <a:sym typeface="Telegraf"/>
              </a:rPr>
              <a:t> that spread through email attachments and damaged files on infected computers.</a:t>
            </a:r>
          </a:p>
        </p:txBody>
      </p:sp>
      <p:sp>
        <p:nvSpPr>
          <p:cNvPr name="TextBox 20" id="20"/>
          <p:cNvSpPr txBox="true"/>
          <p:nvPr/>
        </p:nvSpPr>
        <p:spPr>
          <a:xfrm rot="0">
            <a:off x="10342807" y="1019175"/>
            <a:ext cx="2587409" cy="216535"/>
          </a:xfrm>
          <a:prstGeom prst="rect">
            <a:avLst/>
          </a:prstGeom>
        </p:spPr>
        <p:txBody>
          <a:bodyPr anchor="t" rtlCol="false" tIns="0" lIns="0" bIns="0" rIns="0">
            <a:spAutoFit/>
          </a:bodyPr>
          <a:lstStyle/>
          <a:p>
            <a:pPr algn="l">
              <a:lnSpc>
                <a:spcPts val="1400"/>
              </a:lnSpc>
              <a:spcBef>
                <a:spcPct val="0"/>
              </a:spcBef>
            </a:pPr>
            <a:r>
              <a:rPr lang="en-US" b="true" sz="1400" spc="21">
                <a:solidFill>
                  <a:srgbClr val="DD3251"/>
                </a:solidFill>
                <a:latin typeface="Telegraf Bold"/>
                <a:ea typeface="Telegraf Bold"/>
                <a:cs typeface="Telegraf Bold"/>
                <a:sym typeface="Telegraf Bold"/>
              </a:rPr>
              <a:t>NETWORK ATTACK</a:t>
            </a:r>
            <a:r>
              <a:rPr lang="en-US" b="true" sz="1400" spc="21" strike="noStrike" u="none">
                <a:solidFill>
                  <a:srgbClr val="DD3251"/>
                </a:solidFill>
                <a:latin typeface="Telegraf Bold"/>
                <a:ea typeface="Telegraf Bold"/>
                <a:cs typeface="Telegraf Bold"/>
                <a:sym typeface="Telegraf Bold"/>
              </a:rPr>
              <a:t>S</a:t>
            </a:r>
          </a:p>
        </p:txBody>
      </p:sp>
      <p:sp>
        <p:nvSpPr>
          <p:cNvPr name="TextBox 21" id="21"/>
          <p:cNvSpPr txBox="true"/>
          <p:nvPr/>
        </p:nvSpPr>
        <p:spPr>
          <a:xfrm rot="0">
            <a:off x="10342807" y="1273810"/>
            <a:ext cx="3468722" cy="269277"/>
          </a:xfrm>
          <a:prstGeom prst="rect">
            <a:avLst/>
          </a:prstGeom>
        </p:spPr>
        <p:txBody>
          <a:bodyPr anchor="t" rtlCol="false" tIns="0" lIns="0" bIns="0" rIns="0">
            <a:spAutoFit/>
          </a:bodyPr>
          <a:lstStyle/>
          <a:p>
            <a:pPr algn="l">
              <a:lnSpc>
                <a:spcPts val="1960"/>
              </a:lnSpc>
            </a:pPr>
            <a:r>
              <a:rPr lang="en-US" sz="1400" spc="21">
                <a:solidFill>
                  <a:srgbClr val="FAFCFC"/>
                </a:solidFill>
                <a:latin typeface="Telegraf"/>
                <a:ea typeface="Telegraf"/>
                <a:cs typeface="Telegraf"/>
                <a:sym typeface="Telegraf"/>
              </a:rPr>
              <a:t>Attempt</a:t>
            </a:r>
            <a:r>
              <a:rPr lang="en-US" sz="1400" spc="21" strike="noStrike" u="none">
                <a:solidFill>
                  <a:srgbClr val="FAFCFC"/>
                </a:solidFill>
                <a:latin typeface="Telegraf"/>
                <a:ea typeface="Telegraf"/>
                <a:cs typeface="Telegraf"/>
                <a:sym typeface="Telegraf"/>
              </a:rPr>
              <a:t>ing unauthorized access.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6753545" y="3166705"/>
            <a:ext cx="4780910" cy="642937"/>
            <a:chOff x="0" y="0"/>
            <a:chExt cx="3683072" cy="495300"/>
          </a:xfrm>
        </p:grpSpPr>
        <p:sp>
          <p:nvSpPr>
            <p:cNvPr name="Freeform 3" id="3"/>
            <p:cNvSpPr/>
            <p:nvPr/>
          </p:nvSpPr>
          <p:spPr>
            <a:xfrm flipH="false" flipV="false" rot="0">
              <a:off x="6907" y="0"/>
              <a:ext cx="3669258" cy="495300"/>
            </a:xfrm>
            <a:custGeom>
              <a:avLst/>
              <a:gdLst/>
              <a:ahLst/>
              <a:cxnLst/>
              <a:rect r="r" b="b" t="t" l="l"/>
              <a:pathLst>
                <a:path h="495300" w="3669258">
                  <a:moveTo>
                    <a:pt x="242358" y="0"/>
                  </a:moveTo>
                  <a:lnTo>
                    <a:pt x="3657087" y="0"/>
                  </a:lnTo>
                  <a:cubicBezTo>
                    <a:pt x="3661243" y="0"/>
                    <a:pt x="3665112" y="2121"/>
                    <a:pt x="3667348" y="5625"/>
                  </a:cubicBezTo>
                  <a:cubicBezTo>
                    <a:pt x="3669583" y="9129"/>
                    <a:pt x="3669876" y="13532"/>
                    <a:pt x="3668124" y="17301"/>
                  </a:cubicBezTo>
                  <a:lnTo>
                    <a:pt x="3454018" y="477999"/>
                  </a:lnTo>
                  <a:cubicBezTo>
                    <a:pt x="3449114" y="488551"/>
                    <a:pt x="3438535" y="495300"/>
                    <a:pt x="3426899" y="495300"/>
                  </a:cubicBezTo>
                  <a:lnTo>
                    <a:pt x="12171" y="495300"/>
                  </a:lnTo>
                  <a:cubicBezTo>
                    <a:pt x="8014" y="495300"/>
                    <a:pt x="4145" y="493179"/>
                    <a:pt x="1910" y="489675"/>
                  </a:cubicBezTo>
                  <a:cubicBezTo>
                    <a:pt x="-325" y="486171"/>
                    <a:pt x="-618" y="481768"/>
                    <a:pt x="1133" y="477999"/>
                  </a:cubicBezTo>
                  <a:lnTo>
                    <a:pt x="215240" y="17301"/>
                  </a:lnTo>
                  <a:cubicBezTo>
                    <a:pt x="220144" y="6749"/>
                    <a:pt x="230723" y="0"/>
                    <a:pt x="242358" y="0"/>
                  </a:cubicBezTo>
                  <a:close/>
                </a:path>
              </a:pathLst>
            </a:custGeom>
            <a:solidFill>
              <a:srgbClr val="DD3251"/>
            </a:solidFill>
          </p:spPr>
        </p:sp>
        <p:sp>
          <p:nvSpPr>
            <p:cNvPr name="TextBox 4" id="4"/>
            <p:cNvSpPr txBox="true"/>
            <p:nvPr/>
          </p:nvSpPr>
          <p:spPr>
            <a:xfrm>
              <a:off x="254000" y="-38100"/>
              <a:ext cx="3175072" cy="5334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28700" y="3681055"/>
            <a:ext cx="3600450" cy="5577245"/>
            <a:chOff x="0" y="0"/>
            <a:chExt cx="1541855" cy="2388397"/>
          </a:xfrm>
        </p:grpSpPr>
        <p:sp>
          <p:nvSpPr>
            <p:cNvPr name="Freeform 6" id="6"/>
            <p:cNvSpPr/>
            <p:nvPr/>
          </p:nvSpPr>
          <p:spPr>
            <a:xfrm flipH="false" flipV="false" rot="0">
              <a:off x="0" y="0"/>
              <a:ext cx="1541859" cy="2388397"/>
            </a:xfrm>
            <a:custGeom>
              <a:avLst/>
              <a:gdLst/>
              <a:ahLst/>
              <a:cxnLst/>
              <a:rect r="r" b="b" t="t" l="l"/>
              <a:pathLst>
                <a:path h="2388397" w="1541859">
                  <a:moveTo>
                    <a:pt x="1541859" y="1772798"/>
                  </a:moveTo>
                  <a:lnTo>
                    <a:pt x="1541859" y="561989"/>
                  </a:lnTo>
                  <a:cubicBezTo>
                    <a:pt x="1541861" y="522853"/>
                    <a:pt x="1527437" y="485089"/>
                    <a:pt x="1501346" y="455919"/>
                  </a:cubicBezTo>
                  <a:lnTo>
                    <a:pt x="1127594" y="38122"/>
                  </a:lnTo>
                  <a:cubicBezTo>
                    <a:pt x="1105894" y="13865"/>
                    <a:pt x="1074889" y="0"/>
                    <a:pt x="1042342" y="0"/>
                  </a:cubicBezTo>
                  <a:lnTo>
                    <a:pt x="114384" y="0"/>
                  </a:lnTo>
                  <a:cubicBezTo>
                    <a:pt x="51211" y="0"/>
                    <a:pt x="0" y="51211"/>
                    <a:pt x="0" y="114384"/>
                  </a:cubicBezTo>
                  <a:lnTo>
                    <a:pt x="0" y="501214"/>
                  </a:lnTo>
                  <a:lnTo>
                    <a:pt x="0" y="1818141"/>
                  </a:lnTo>
                  <a:cubicBezTo>
                    <a:pt x="0" y="1862606"/>
                    <a:pt x="16390" y="1905512"/>
                    <a:pt x="46036" y="1938651"/>
                  </a:cubicBezTo>
                  <a:lnTo>
                    <a:pt x="414263" y="2350275"/>
                  </a:lnTo>
                  <a:cubicBezTo>
                    <a:pt x="435962" y="2374532"/>
                    <a:pt x="466967" y="2388397"/>
                    <a:pt x="499514" y="2388397"/>
                  </a:cubicBezTo>
                  <a:lnTo>
                    <a:pt x="1025971" y="2388397"/>
                  </a:lnTo>
                  <a:cubicBezTo>
                    <a:pt x="1056307" y="2388397"/>
                    <a:pt x="1085402" y="2376346"/>
                    <a:pt x="1106853" y="2354895"/>
                  </a:cubicBezTo>
                  <a:cubicBezTo>
                    <a:pt x="1128304" y="2333444"/>
                    <a:pt x="1140356" y="2304350"/>
                    <a:pt x="1140356" y="2274013"/>
                  </a:cubicBezTo>
                  <a:lnTo>
                    <a:pt x="1140356" y="2001567"/>
                  </a:lnTo>
                  <a:cubicBezTo>
                    <a:pt x="1140356" y="1938394"/>
                    <a:pt x="1191568" y="1887182"/>
                    <a:pt x="1254741" y="1887182"/>
                  </a:cubicBezTo>
                  <a:lnTo>
                    <a:pt x="1427472" y="1887182"/>
                  </a:lnTo>
                  <a:cubicBezTo>
                    <a:pt x="1457809" y="1887183"/>
                    <a:pt x="1486904" y="1875132"/>
                    <a:pt x="1508356" y="1853681"/>
                  </a:cubicBezTo>
                  <a:cubicBezTo>
                    <a:pt x="1529807" y="1832230"/>
                    <a:pt x="1541859" y="1803135"/>
                    <a:pt x="1541859" y="1772798"/>
                  </a:cubicBezTo>
                  <a:close/>
                </a:path>
              </a:pathLst>
            </a:custGeom>
            <a:blipFill>
              <a:blip r:embed="rId2"/>
              <a:stretch>
                <a:fillRect l="-66250" t="0" r="-66250" b="0"/>
              </a:stretch>
            </a:blipFill>
          </p:spPr>
        </p:sp>
      </p:grpSp>
      <p:grpSp>
        <p:nvGrpSpPr>
          <p:cNvPr name="Group 7" id="7"/>
          <p:cNvGrpSpPr/>
          <p:nvPr/>
        </p:nvGrpSpPr>
        <p:grpSpPr>
          <a:xfrm rot="0">
            <a:off x="13658530" y="3681055"/>
            <a:ext cx="3600450" cy="5577245"/>
            <a:chOff x="0" y="0"/>
            <a:chExt cx="1541855" cy="2388397"/>
          </a:xfrm>
        </p:grpSpPr>
        <p:sp>
          <p:nvSpPr>
            <p:cNvPr name="Freeform 8" id="8"/>
            <p:cNvSpPr/>
            <p:nvPr/>
          </p:nvSpPr>
          <p:spPr>
            <a:xfrm flipH="false" flipV="false" rot="0">
              <a:off x="0" y="0"/>
              <a:ext cx="1541859" cy="2388397"/>
            </a:xfrm>
            <a:custGeom>
              <a:avLst/>
              <a:gdLst/>
              <a:ahLst/>
              <a:cxnLst/>
              <a:rect r="r" b="b" t="t" l="l"/>
              <a:pathLst>
                <a:path h="2388397" w="1541859">
                  <a:moveTo>
                    <a:pt x="1541859" y="1772798"/>
                  </a:moveTo>
                  <a:lnTo>
                    <a:pt x="1541859" y="561989"/>
                  </a:lnTo>
                  <a:cubicBezTo>
                    <a:pt x="1541861" y="522853"/>
                    <a:pt x="1527437" y="485089"/>
                    <a:pt x="1501346" y="455919"/>
                  </a:cubicBezTo>
                  <a:lnTo>
                    <a:pt x="1127594" y="38122"/>
                  </a:lnTo>
                  <a:cubicBezTo>
                    <a:pt x="1105894" y="13865"/>
                    <a:pt x="1074889" y="0"/>
                    <a:pt x="1042342" y="0"/>
                  </a:cubicBezTo>
                  <a:lnTo>
                    <a:pt x="114384" y="0"/>
                  </a:lnTo>
                  <a:cubicBezTo>
                    <a:pt x="51211" y="0"/>
                    <a:pt x="0" y="51211"/>
                    <a:pt x="0" y="114384"/>
                  </a:cubicBezTo>
                  <a:lnTo>
                    <a:pt x="0" y="501214"/>
                  </a:lnTo>
                  <a:lnTo>
                    <a:pt x="0" y="1818141"/>
                  </a:lnTo>
                  <a:cubicBezTo>
                    <a:pt x="0" y="1862606"/>
                    <a:pt x="16390" y="1905512"/>
                    <a:pt x="46036" y="1938651"/>
                  </a:cubicBezTo>
                  <a:lnTo>
                    <a:pt x="414263" y="2350275"/>
                  </a:lnTo>
                  <a:cubicBezTo>
                    <a:pt x="435962" y="2374532"/>
                    <a:pt x="466967" y="2388397"/>
                    <a:pt x="499514" y="2388397"/>
                  </a:cubicBezTo>
                  <a:lnTo>
                    <a:pt x="1025971" y="2388397"/>
                  </a:lnTo>
                  <a:cubicBezTo>
                    <a:pt x="1056307" y="2388397"/>
                    <a:pt x="1085402" y="2376346"/>
                    <a:pt x="1106853" y="2354895"/>
                  </a:cubicBezTo>
                  <a:cubicBezTo>
                    <a:pt x="1128304" y="2333444"/>
                    <a:pt x="1140356" y="2304350"/>
                    <a:pt x="1140356" y="2274013"/>
                  </a:cubicBezTo>
                  <a:lnTo>
                    <a:pt x="1140356" y="2001567"/>
                  </a:lnTo>
                  <a:cubicBezTo>
                    <a:pt x="1140356" y="1938394"/>
                    <a:pt x="1191568" y="1887182"/>
                    <a:pt x="1254741" y="1887182"/>
                  </a:cubicBezTo>
                  <a:lnTo>
                    <a:pt x="1427472" y="1887182"/>
                  </a:lnTo>
                  <a:cubicBezTo>
                    <a:pt x="1457809" y="1887183"/>
                    <a:pt x="1486904" y="1875132"/>
                    <a:pt x="1508356" y="1853681"/>
                  </a:cubicBezTo>
                  <a:cubicBezTo>
                    <a:pt x="1529807" y="1832230"/>
                    <a:pt x="1541859" y="1803135"/>
                    <a:pt x="1541859" y="1772798"/>
                  </a:cubicBezTo>
                  <a:close/>
                </a:path>
              </a:pathLst>
            </a:custGeom>
            <a:blipFill>
              <a:blip r:embed="rId3"/>
              <a:stretch>
                <a:fillRect l="-1602" t="0" r="-1602" b="0"/>
              </a:stretch>
            </a:blipFill>
          </p:spPr>
        </p:sp>
      </p:grpSp>
      <p:sp>
        <p:nvSpPr>
          <p:cNvPr name="Freeform 9" id="9"/>
          <p:cNvSpPr/>
          <p:nvPr/>
        </p:nvSpPr>
        <p:spPr>
          <a:xfrm flipH="false" flipV="false" rot="0">
            <a:off x="8599660" y="8993505"/>
            <a:ext cx="197871" cy="234545"/>
          </a:xfrm>
          <a:custGeom>
            <a:avLst/>
            <a:gdLst/>
            <a:ahLst/>
            <a:cxnLst/>
            <a:rect r="r" b="b" t="t" l="l"/>
            <a:pathLst>
              <a:path h="234545" w="197871">
                <a:moveTo>
                  <a:pt x="0" y="0"/>
                </a:moveTo>
                <a:lnTo>
                  <a:pt x="197870" y="0"/>
                </a:lnTo>
                <a:lnTo>
                  <a:pt x="197870" y="234545"/>
                </a:lnTo>
                <a:lnTo>
                  <a:pt x="0" y="23454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0" id="10"/>
          <p:cNvGrpSpPr/>
          <p:nvPr/>
        </p:nvGrpSpPr>
        <p:grpSpPr>
          <a:xfrm rot="-5400000">
            <a:off x="15328036" y="-877681"/>
            <a:ext cx="2329003" cy="3590925"/>
            <a:chOff x="0" y="0"/>
            <a:chExt cx="1840200" cy="2837274"/>
          </a:xfrm>
        </p:grpSpPr>
        <p:sp>
          <p:nvSpPr>
            <p:cNvPr name="Freeform 11" id="11"/>
            <p:cNvSpPr/>
            <p:nvPr/>
          </p:nvSpPr>
          <p:spPr>
            <a:xfrm flipH="false" flipV="false" rot="0">
              <a:off x="0" y="0"/>
              <a:ext cx="1840200" cy="2837274"/>
            </a:xfrm>
            <a:custGeom>
              <a:avLst/>
              <a:gdLst/>
              <a:ahLst/>
              <a:cxnLst/>
              <a:rect r="r" b="b" t="t" l="l"/>
              <a:pathLst>
                <a:path h="2837274" w="1840200">
                  <a:moveTo>
                    <a:pt x="83103" y="0"/>
                  </a:moveTo>
                  <a:lnTo>
                    <a:pt x="1757097" y="0"/>
                  </a:lnTo>
                  <a:cubicBezTo>
                    <a:pt x="1779137" y="0"/>
                    <a:pt x="1800275" y="8756"/>
                    <a:pt x="1815860" y="24340"/>
                  </a:cubicBezTo>
                  <a:cubicBezTo>
                    <a:pt x="1831445" y="39925"/>
                    <a:pt x="1840200" y="61063"/>
                    <a:pt x="1840200" y="83103"/>
                  </a:cubicBezTo>
                  <a:lnTo>
                    <a:pt x="1840200" y="2754171"/>
                  </a:lnTo>
                  <a:cubicBezTo>
                    <a:pt x="1840200" y="2776211"/>
                    <a:pt x="1831445" y="2797349"/>
                    <a:pt x="1815860" y="2812934"/>
                  </a:cubicBezTo>
                  <a:cubicBezTo>
                    <a:pt x="1800275" y="2828519"/>
                    <a:pt x="1779137" y="2837274"/>
                    <a:pt x="1757097" y="2837274"/>
                  </a:cubicBezTo>
                  <a:lnTo>
                    <a:pt x="83103" y="2837274"/>
                  </a:lnTo>
                  <a:cubicBezTo>
                    <a:pt x="61063" y="2837274"/>
                    <a:pt x="39925" y="2828519"/>
                    <a:pt x="24340" y="2812934"/>
                  </a:cubicBezTo>
                  <a:cubicBezTo>
                    <a:pt x="8756" y="2797349"/>
                    <a:pt x="0" y="2776211"/>
                    <a:pt x="0" y="2754171"/>
                  </a:cubicBezTo>
                  <a:lnTo>
                    <a:pt x="0" y="83103"/>
                  </a:lnTo>
                  <a:cubicBezTo>
                    <a:pt x="0" y="61063"/>
                    <a:pt x="8756" y="39925"/>
                    <a:pt x="24340" y="24340"/>
                  </a:cubicBezTo>
                  <a:cubicBezTo>
                    <a:pt x="39925" y="8756"/>
                    <a:pt x="61063" y="0"/>
                    <a:pt x="83103"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12" id="12"/>
            <p:cNvSpPr txBox="true"/>
            <p:nvPr/>
          </p:nvSpPr>
          <p:spPr>
            <a:xfrm>
              <a:off x="0" y="-38100"/>
              <a:ext cx="1840200" cy="2875374"/>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10800000">
            <a:off x="0" y="-246720"/>
            <a:ext cx="3593566" cy="2329003"/>
            <a:chOff x="0" y="0"/>
            <a:chExt cx="2839361" cy="1840200"/>
          </a:xfrm>
        </p:grpSpPr>
        <p:sp>
          <p:nvSpPr>
            <p:cNvPr name="Freeform 14" id="14"/>
            <p:cNvSpPr/>
            <p:nvPr/>
          </p:nvSpPr>
          <p:spPr>
            <a:xfrm flipH="false" flipV="false" rot="0">
              <a:off x="0" y="0"/>
              <a:ext cx="2839361" cy="1840200"/>
            </a:xfrm>
            <a:custGeom>
              <a:avLst/>
              <a:gdLst/>
              <a:ahLst/>
              <a:cxnLst/>
              <a:rect r="r" b="b" t="t" l="l"/>
              <a:pathLst>
                <a:path h="1840200" w="2839361">
                  <a:moveTo>
                    <a:pt x="53860" y="0"/>
                  </a:moveTo>
                  <a:lnTo>
                    <a:pt x="2785501" y="0"/>
                  </a:lnTo>
                  <a:cubicBezTo>
                    <a:pt x="2799786" y="0"/>
                    <a:pt x="2813485" y="5674"/>
                    <a:pt x="2823586" y="15775"/>
                  </a:cubicBezTo>
                  <a:cubicBezTo>
                    <a:pt x="2833687" y="25876"/>
                    <a:pt x="2839361" y="39575"/>
                    <a:pt x="2839361" y="53860"/>
                  </a:cubicBezTo>
                  <a:lnTo>
                    <a:pt x="2839361" y="1786341"/>
                  </a:lnTo>
                  <a:cubicBezTo>
                    <a:pt x="2839361" y="1800625"/>
                    <a:pt x="2833687" y="1814324"/>
                    <a:pt x="2823586" y="1824425"/>
                  </a:cubicBezTo>
                  <a:cubicBezTo>
                    <a:pt x="2813485" y="1834526"/>
                    <a:pt x="2799786" y="1840200"/>
                    <a:pt x="2785501" y="1840200"/>
                  </a:cubicBezTo>
                  <a:lnTo>
                    <a:pt x="53860" y="1840200"/>
                  </a:lnTo>
                  <a:cubicBezTo>
                    <a:pt x="39575" y="1840200"/>
                    <a:pt x="25876" y="1834526"/>
                    <a:pt x="15775" y="1824425"/>
                  </a:cubicBezTo>
                  <a:cubicBezTo>
                    <a:pt x="5674" y="1814324"/>
                    <a:pt x="0" y="1800625"/>
                    <a:pt x="0" y="1786341"/>
                  </a:cubicBezTo>
                  <a:lnTo>
                    <a:pt x="0" y="53860"/>
                  </a:lnTo>
                  <a:cubicBezTo>
                    <a:pt x="0" y="39575"/>
                    <a:pt x="5674" y="25876"/>
                    <a:pt x="15775" y="15775"/>
                  </a:cubicBezTo>
                  <a:cubicBezTo>
                    <a:pt x="25876" y="5674"/>
                    <a:pt x="39575" y="0"/>
                    <a:pt x="53860"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15" id="15"/>
            <p:cNvSpPr txBox="true"/>
            <p:nvPr/>
          </p:nvSpPr>
          <p:spPr>
            <a:xfrm>
              <a:off x="0" y="-38100"/>
              <a:ext cx="2839361" cy="1878300"/>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0">
            <a:off x="3921390" y="379545"/>
            <a:ext cx="10903511" cy="2622653"/>
          </a:xfrm>
          <a:prstGeom prst="rect">
            <a:avLst/>
          </a:prstGeom>
        </p:spPr>
        <p:txBody>
          <a:bodyPr anchor="t" rtlCol="false" tIns="0" lIns="0" bIns="0" rIns="0">
            <a:spAutoFit/>
          </a:bodyPr>
          <a:lstStyle/>
          <a:p>
            <a:pPr algn="ctr">
              <a:lnSpc>
                <a:spcPts val="6403"/>
              </a:lnSpc>
            </a:pPr>
            <a:r>
              <a:rPr lang="en-US" sz="6403" spc="-544">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EFFECTS AND RISKS OF MALICIOUS CODE</a:t>
            </a:r>
          </a:p>
        </p:txBody>
      </p:sp>
      <p:sp>
        <p:nvSpPr>
          <p:cNvPr name="TextBox 17" id="17"/>
          <p:cNvSpPr txBox="true"/>
          <p:nvPr/>
        </p:nvSpPr>
        <p:spPr>
          <a:xfrm rot="0">
            <a:off x="6753545" y="3351014"/>
            <a:ext cx="4780910" cy="274320"/>
          </a:xfrm>
          <a:prstGeom prst="rect">
            <a:avLst/>
          </a:prstGeom>
        </p:spPr>
        <p:txBody>
          <a:bodyPr anchor="t" rtlCol="false" tIns="0" lIns="0" bIns="0" rIns="0">
            <a:spAutoFit/>
          </a:bodyPr>
          <a:lstStyle/>
          <a:p>
            <a:pPr algn="ctr">
              <a:lnSpc>
                <a:spcPts val="1800"/>
              </a:lnSpc>
            </a:pPr>
            <a:r>
              <a:rPr lang="en-US" sz="1800">
                <a:solidFill>
                  <a:srgbClr val="FAFCFC"/>
                </a:solidFill>
                <a:latin typeface="Telegraf"/>
                <a:ea typeface="Telegraf"/>
                <a:cs typeface="Telegraf"/>
                <a:sym typeface="Telegraf"/>
              </a:rPr>
              <a:t>Cybersecuri</a:t>
            </a:r>
            <a:r>
              <a:rPr lang="en-US" sz="1800">
                <a:solidFill>
                  <a:srgbClr val="FAFCFC"/>
                </a:solidFill>
                <a:latin typeface="Telegraf"/>
                <a:ea typeface="Telegraf"/>
                <a:cs typeface="Telegraf"/>
                <a:sym typeface="Telegraf"/>
              </a:rPr>
              <a:t>ty Across Industries</a:t>
            </a:r>
          </a:p>
        </p:txBody>
      </p:sp>
      <p:sp>
        <p:nvSpPr>
          <p:cNvPr name="TextBox 18" id="18"/>
          <p:cNvSpPr txBox="true"/>
          <p:nvPr/>
        </p:nvSpPr>
        <p:spPr>
          <a:xfrm rot="0">
            <a:off x="8884591" y="8983980"/>
            <a:ext cx="1812041" cy="274320"/>
          </a:xfrm>
          <a:prstGeom prst="rect">
            <a:avLst/>
          </a:prstGeom>
        </p:spPr>
        <p:txBody>
          <a:bodyPr anchor="t" rtlCol="false" tIns="0" lIns="0" bIns="0" rIns="0">
            <a:spAutoFit/>
          </a:bodyPr>
          <a:lstStyle/>
          <a:p>
            <a:pPr algn="l">
              <a:lnSpc>
                <a:spcPts val="1800"/>
              </a:lnSpc>
            </a:pPr>
            <a:r>
              <a:rPr lang="en-US" sz="1800">
                <a:solidFill>
                  <a:srgbClr val="FAFCFC"/>
                </a:solidFill>
                <a:latin typeface="Telegraf"/>
                <a:ea typeface="Telegraf"/>
                <a:cs typeface="Telegraf"/>
                <a:sym typeface="Telegraf"/>
              </a:rPr>
              <a:t>Elevate</a:t>
            </a:r>
          </a:p>
        </p:txBody>
      </p:sp>
      <p:sp>
        <p:nvSpPr>
          <p:cNvPr name="TextBox 19" id="19"/>
          <p:cNvSpPr txBox="true"/>
          <p:nvPr/>
        </p:nvSpPr>
        <p:spPr>
          <a:xfrm rot="0">
            <a:off x="5502698" y="4683820"/>
            <a:ext cx="3017065" cy="1183006"/>
          </a:xfrm>
          <a:prstGeom prst="rect">
            <a:avLst/>
          </a:prstGeom>
        </p:spPr>
        <p:txBody>
          <a:bodyPr anchor="t" rtlCol="false" tIns="0" lIns="0" bIns="0" rIns="0">
            <a:spAutoFit/>
          </a:bodyPr>
          <a:lstStyle/>
          <a:p>
            <a:pPr algn="l" marL="712462" indent="-356231" lvl="1">
              <a:lnSpc>
                <a:spcPts val="4619"/>
              </a:lnSpc>
              <a:buFont typeface="Arial"/>
              <a:buChar char="•"/>
            </a:pPr>
            <a:r>
              <a:rPr lang="en-US" sz="3299" spc="49">
                <a:solidFill>
                  <a:srgbClr val="FAFCFC"/>
                </a:solidFill>
                <a:latin typeface="Telegraf"/>
                <a:ea typeface="Telegraf"/>
                <a:cs typeface="Telegraf"/>
                <a:sym typeface="Telegraf"/>
              </a:rPr>
              <a:t>DATA THEFT</a:t>
            </a:r>
          </a:p>
        </p:txBody>
      </p:sp>
      <p:sp>
        <p:nvSpPr>
          <p:cNvPr name="TextBox 20" id="20"/>
          <p:cNvSpPr txBox="true"/>
          <p:nvPr/>
        </p:nvSpPr>
        <p:spPr>
          <a:xfrm rot="0">
            <a:off x="5502698" y="6596047"/>
            <a:ext cx="3927523" cy="1183005"/>
          </a:xfrm>
          <a:prstGeom prst="rect">
            <a:avLst/>
          </a:prstGeom>
        </p:spPr>
        <p:txBody>
          <a:bodyPr anchor="t" rtlCol="false" tIns="0" lIns="0" bIns="0" rIns="0">
            <a:spAutoFit/>
          </a:bodyPr>
          <a:lstStyle/>
          <a:p>
            <a:pPr algn="l" marL="712470" indent="-356235" lvl="1">
              <a:lnSpc>
                <a:spcPts val="4620"/>
              </a:lnSpc>
              <a:buFont typeface="Arial"/>
              <a:buChar char="•"/>
            </a:pPr>
            <a:r>
              <a:rPr lang="en-US" sz="3300" spc="49">
                <a:solidFill>
                  <a:srgbClr val="FAFCFC"/>
                </a:solidFill>
                <a:latin typeface="Telegraf"/>
                <a:ea typeface="Telegraf"/>
                <a:cs typeface="Telegraf"/>
                <a:sym typeface="Telegraf"/>
              </a:rPr>
              <a:t>SYSTEM DISRUPTION</a:t>
            </a:r>
          </a:p>
        </p:txBody>
      </p:sp>
      <p:sp>
        <p:nvSpPr>
          <p:cNvPr name="TextBox 21" id="21"/>
          <p:cNvSpPr txBox="true"/>
          <p:nvPr/>
        </p:nvSpPr>
        <p:spPr>
          <a:xfrm rot="0">
            <a:off x="9624129" y="4683820"/>
            <a:ext cx="3217675" cy="1183005"/>
          </a:xfrm>
          <a:prstGeom prst="rect">
            <a:avLst/>
          </a:prstGeom>
        </p:spPr>
        <p:txBody>
          <a:bodyPr anchor="t" rtlCol="false" tIns="0" lIns="0" bIns="0" rIns="0">
            <a:spAutoFit/>
          </a:bodyPr>
          <a:lstStyle/>
          <a:p>
            <a:pPr algn="l" marL="712470" indent="-356235" lvl="1">
              <a:lnSpc>
                <a:spcPts val="4620"/>
              </a:lnSpc>
              <a:buFont typeface="Arial"/>
              <a:buChar char="•"/>
            </a:pPr>
            <a:r>
              <a:rPr lang="en-US" sz="3300" spc="49">
                <a:solidFill>
                  <a:srgbClr val="FAFCFC"/>
                </a:solidFill>
                <a:latin typeface="Telegraf"/>
                <a:ea typeface="Telegraf"/>
                <a:cs typeface="Telegraf"/>
                <a:sym typeface="Telegraf"/>
              </a:rPr>
              <a:t>FILE DAMAGE</a:t>
            </a:r>
          </a:p>
        </p:txBody>
      </p:sp>
      <p:sp>
        <p:nvSpPr>
          <p:cNvPr name="TextBox 22" id="22"/>
          <p:cNvSpPr txBox="true"/>
          <p:nvPr/>
        </p:nvSpPr>
        <p:spPr>
          <a:xfrm rot="0">
            <a:off x="9624129" y="6781225"/>
            <a:ext cx="3155949" cy="1183005"/>
          </a:xfrm>
          <a:prstGeom prst="rect">
            <a:avLst/>
          </a:prstGeom>
        </p:spPr>
        <p:txBody>
          <a:bodyPr anchor="t" rtlCol="false" tIns="0" lIns="0" bIns="0" rIns="0">
            <a:spAutoFit/>
          </a:bodyPr>
          <a:lstStyle/>
          <a:p>
            <a:pPr algn="l" marL="712470" indent="-356235" lvl="1">
              <a:lnSpc>
                <a:spcPts val="4620"/>
              </a:lnSpc>
              <a:buFont typeface="Arial"/>
              <a:buChar char="•"/>
            </a:pPr>
            <a:r>
              <a:rPr lang="en-US" sz="3300" spc="49">
                <a:solidFill>
                  <a:srgbClr val="FAFCFC"/>
                </a:solidFill>
                <a:latin typeface="Telegraf"/>
                <a:ea typeface="Telegraf"/>
                <a:cs typeface="Telegraf"/>
                <a:sym typeface="Telegraf"/>
              </a:rPr>
              <a:t>FINANCIAL LOSS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sp>
        <p:nvSpPr>
          <p:cNvPr name="Freeform 2" id="2"/>
          <p:cNvSpPr/>
          <p:nvPr/>
        </p:nvSpPr>
        <p:spPr>
          <a:xfrm flipH="false" flipV="false" rot="0">
            <a:off x="16200667" y="1038225"/>
            <a:ext cx="197871" cy="234545"/>
          </a:xfrm>
          <a:custGeom>
            <a:avLst/>
            <a:gdLst/>
            <a:ahLst/>
            <a:cxnLst/>
            <a:rect r="r" b="b" t="t" l="l"/>
            <a:pathLst>
              <a:path h="234545" w="197871">
                <a:moveTo>
                  <a:pt x="0" y="0"/>
                </a:moveTo>
                <a:lnTo>
                  <a:pt x="197871" y="0"/>
                </a:lnTo>
                <a:lnTo>
                  <a:pt x="197871" y="234545"/>
                </a:lnTo>
                <a:lnTo>
                  <a:pt x="0" y="2345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8700" y="3636323"/>
            <a:ext cx="4335199" cy="642937"/>
            <a:chOff x="0" y="0"/>
            <a:chExt cx="3339709" cy="495300"/>
          </a:xfrm>
        </p:grpSpPr>
        <p:sp>
          <p:nvSpPr>
            <p:cNvPr name="Freeform 4" id="4"/>
            <p:cNvSpPr/>
            <p:nvPr/>
          </p:nvSpPr>
          <p:spPr>
            <a:xfrm flipH="false" flipV="false" rot="0">
              <a:off x="7617" y="0"/>
              <a:ext cx="3324475" cy="495300"/>
            </a:xfrm>
            <a:custGeom>
              <a:avLst/>
              <a:gdLst/>
              <a:ahLst/>
              <a:cxnLst/>
              <a:rect r="r" b="b" t="t" l="l"/>
              <a:pathLst>
                <a:path h="495300" w="3324475">
                  <a:moveTo>
                    <a:pt x="243610" y="0"/>
                  </a:moveTo>
                  <a:lnTo>
                    <a:pt x="3311052" y="0"/>
                  </a:lnTo>
                  <a:cubicBezTo>
                    <a:pt x="3315636" y="0"/>
                    <a:pt x="3319903" y="2339"/>
                    <a:pt x="3322368" y="6203"/>
                  </a:cubicBezTo>
                  <a:cubicBezTo>
                    <a:pt x="3324833" y="10068"/>
                    <a:pt x="3325156" y="14923"/>
                    <a:pt x="3323225" y="19079"/>
                  </a:cubicBezTo>
                  <a:lnTo>
                    <a:pt x="3110771" y="476220"/>
                  </a:lnTo>
                  <a:cubicBezTo>
                    <a:pt x="3105363" y="487857"/>
                    <a:pt x="3093697" y="495300"/>
                    <a:pt x="3080865" y="495300"/>
                  </a:cubicBezTo>
                  <a:lnTo>
                    <a:pt x="13422" y="495300"/>
                  </a:lnTo>
                  <a:cubicBezTo>
                    <a:pt x="8839" y="495300"/>
                    <a:pt x="4572" y="492961"/>
                    <a:pt x="2106" y="489097"/>
                  </a:cubicBezTo>
                  <a:cubicBezTo>
                    <a:pt x="-359" y="485232"/>
                    <a:pt x="-682" y="480377"/>
                    <a:pt x="1250" y="476220"/>
                  </a:cubicBezTo>
                  <a:lnTo>
                    <a:pt x="213703" y="19079"/>
                  </a:lnTo>
                  <a:cubicBezTo>
                    <a:pt x="219111" y="7443"/>
                    <a:pt x="230778" y="0"/>
                    <a:pt x="243610" y="0"/>
                  </a:cubicBezTo>
                  <a:close/>
                </a:path>
              </a:pathLst>
            </a:custGeom>
            <a:solidFill>
              <a:srgbClr val="DD3251"/>
            </a:solidFill>
          </p:spPr>
        </p:sp>
        <p:sp>
          <p:nvSpPr>
            <p:cNvPr name="TextBox 5" id="5"/>
            <p:cNvSpPr txBox="true"/>
            <p:nvPr/>
          </p:nvSpPr>
          <p:spPr>
            <a:xfrm>
              <a:off x="254000" y="-38100"/>
              <a:ext cx="2831709" cy="533400"/>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879772" y="3636323"/>
            <a:ext cx="4379528" cy="5621977"/>
            <a:chOff x="0" y="0"/>
            <a:chExt cx="1460623" cy="1874994"/>
          </a:xfrm>
        </p:grpSpPr>
        <p:sp>
          <p:nvSpPr>
            <p:cNvPr name="Freeform 7" id="7"/>
            <p:cNvSpPr/>
            <p:nvPr/>
          </p:nvSpPr>
          <p:spPr>
            <a:xfrm flipH="false" flipV="false" rot="0">
              <a:off x="0" y="0"/>
              <a:ext cx="1460627" cy="1874994"/>
            </a:xfrm>
            <a:custGeom>
              <a:avLst/>
              <a:gdLst/>
              <a:ahLst/>
              <a:cxnLst/>
              <a:rect r="r" b="b" t="t" l="l"/>
              <a:pathLst>
                <a:path h="1874994" w="1460627">
                  <a:moveTo>
                    <a:pt x="1046362" y="38122"/>
                  </a:moveTo>
                  <a:cubicBezTo>
                    <a:pt x="1024662" y="13865"/>
                    <a:pt x="993657" y="0"/>
                    <a:pt x="961111" y="0"/>
                  </a:cubicBezTo>
                  <a:lnTo>
                    <a:pt x="114385" y="0"/>
                  </a:lnTo>
                  <a:cubicBezTo>
                    <a:pt x="51213" y="1"/>
                    <a:pt x="1" y="51211"/>
                    <a:pt x="0" y="114384"/>
                  </a:cubicBezTo>
                  <a:lnTo>
                    <a:pt x="0" y="501214"/>
                  </a:lnTo>
                  <a:lnTo>
                    <a:pt x="0" y="1426509"/>
                  </a:lnTo>
                  <a:cubicBezTo>
                    <a:pt x="0" y="1489681"/>
                    <a:pt x="51211" y="1540893"/>
                    <a:pt x="114384" y="1540893"/>
                  </a:cubicBezTo>
                  <a:lnTo>
                    <a:pt x="587586" y="1540893"/>
                  </a:lnTo>
                  <a:cubicBezTo>
                    <a:pt x="620132" y="1540893"/>
                    <a:pt x="651138" y="1554757"/>
                    <a:pt x="672837" y="1579014"/>
                  </a:cubicBezTo>
                  <a:lnTo>
                    <a:pt x="903501" y="1836873"/>
                  </a:lnTo>
                  <a:cubicBezTo>
                    <a:pt x="925201" y="1861130"/>
                    <a:pt x="956207" y="1874994"/>
                    <a:pt x="988753" y="1874994"/>
                  </a:cubicBezTo>
                  <a:lnTo>
                    <a:pt x="1346239" y="1874994"/>
                  </a:lnTo>
                  <a:cubicBezTo>
                    <a:pt x="1376576" y="1874995"/>
                    <a:pt x="1405670" y="1862945"/>
                    <a:pt x="1427122" y="1841495"/>
                  </a:cubicBezTo>
                  <a:cubicBezTo>
                    <a:pt x="1448574" y="1820044"/>
                    <a:pt x="1460626" y="1790951"/>
                    <a:pt x="1460627" y="1760614"/>
                  </a:cubicBezTo>
                  <a:lnTo>
                    <a:pt x="1460627" y="562247"/>
                  </a:lnTo>
                  <a:cubicBezTo>
                    <a:pt x="1460627" y="522943"/>
                    <a:pt x="1446140" y="485019"/>
                    <a:pt x="1419935" y="455726"/>
                  </a:cubicBezTo>
                  <a:close/>
                </a:path>
              </a:pathLst>
            </a:custGeom>
            <a:blipFill>
              <a:blip r:embed="rId4"/>
              <a:stretch>
                <a:fillRect l="-64105" t="0" r="-64105" b="0"/>
              </a:stretch>
            </a:blipFill>
          </p:spPr>
        </p:sp>
      </p:grpSp>
      <p:grpSp>
        <p:nvGrpSpPr>
          <p:cNvPr name="Group 8" id="8"/>
          <p:cNvGrpSpPr/>
          <p:nvPr/>
        </p:nvGrpSpPr>
        <p:grpSpPr>
          <a:xfrm rot="5400000">
            <a:off x="3198214" y="605442"/>
            <a:ext cx="5262743" cy="14100373"/>
            <a:chOff x="0" y="0"/>
            <a:chExt cx="4158217" cy="11141035"/>
          </a:xfrm>
        </p:grpSpPr>
        <p:sp>
          <p:nvSpPr>
            <p:cNvPr name="Freeform 9" id="9"/>
            <p:cNvSpPr/>
            <p:nvPr/>
          </p:nvSpPr>
          <p:spPr>
            <a:xfrm flipH="false" flipV="false" rot="0">
              <a:off x="0" y="0"/>
              <a:ext cx="4158217" cy="11141035"/>
            </a:xfrm>
            <a:custGeom>
              <a:avLst/>
              <a:gdLst/>
              <a:ahLst/>
              <a:cxnLst/>
              <a:rect r="r" b="b" t="t" l="l"/>
              <a:pathLst>
                <a:path h="11141035" w="4158217">
                  <a:moveTo>
                    <a:pt x="36777" y="0"/>
                  </a:moveTo>
                  <a:lnTo>
                    <a:pt x="4121440" y="0"/>
                  </a:lnTo>
                  <a:cubicBezTo>
                    <a:pt x="4141751" y="0"/>
                    <a:pt x="4158217" y="16466"/>
                    <a:pt x="4158217" y="36777"/>
                  </a:cubicBezTo>
                  <a:lnTo>
                    <a:pt x="4158217" y="11104259"/>
                  </a:lnTo>
                  <a:cubicBezTo>
                    <a:pt x="4158217" y="11114012"/>
                    <a:pt x="4154343" y="11123367"/>
                    <a:pt x="4147445" y="11130264"/>
                  </a:cubicBezTo>
                  <a:cubicBezTo>
                    <a:pt x="4140548" y="11137161"/>
                    <a:pt x="4131194" y="11141035"/>
                    <a:pt x="4121440" y="11141035"/>
                  </a:cubicBezTo>
                  <a:lnTo>
                    <a:pt x="36777" y="11141035"/>
                  </a:lnTo>
                  <a:cubicBezTo>
                    <a:pt x="16466" y="11141035"/>
                    <a:pt x="0" y="11124570"/>
                    <a:pt x="0" y="11104259"/>
                  </a:cubicBezTo>
                  <a:lnTo>
                    <a:pt x="0" y="36777"/>
                  </a:lnTo>
                  <a:cubicBezTo>
                    <a:pt x="0" y="16466"/>
                    <a:pt x="16466" y="0"/>
                    <a:pt x="36777" y="0"/>
                  </a:cubicBezTo>
                  <a:close/>
                </a:path>
              </a:pathLst>
            </a:custGeom>
            <a:ln w="9525" cap="rnd">
              <a:gradFill>
                <a:gsLst>
                  <a:gs pos="0">
                    <a:srgbClr val="FAFCFC">
                      <a:alpha val="100000"/>
                    </a:srgbClr>
                  </a:gs>
                  <a:gs pos="50000">
                    <a:srgbClr val="FAFCFC">
                      <a:alpha val="0"/>
                    </a:srgbClr>
                  </a:gs>
                  <a:gs pos="100000">
                    <a:srgbClr val="FAFCFC">
                      <a:alpha val="0"/>
                    </a:srgbClr>
                  </a:gs>
                </a:gsLst>
                <a:lin ang="2700000"/>
              </a:gradFill>
              <a:prstDash val="solid"/>
              <a:round/>
            </a:ln>
          </p:spPr>
        </p:sp>
        <p:sp>
          <p:nvSpPr>
            <p:cNvPr name="TextBox 10" id="10"/>
            <p:cNvSpPr txBox="true"/>
            <p:nvPr/>
          </p:nvSpPr>
          <p:spPr>
            <a:xfrm>
              <a:off x="0" y="-38100"/>
              <a:ext cx="4158217" cy="11179135"/>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812659" y="5889147"/>
            <a:ext cx="2587409" cy="558165"/>
          </a:xfrm>
          <a:prstGeom prst="rect">
            <a:avLst/>
          </a:prstGeom>
        </p:spPr>
        <p:txBody>
          <a:bodyPr anchor="t" rtlCol="false" tIns="0" lIns="0" bIns="0" rIns="0">
            <a:spAutoFit/>
          </a:bodyPr>
          <a:lstStyle/>
          <a:p>
            <a:pPr algn="l">
              <a:lnSpc>
                <a:spcPts val="2099"/>
              </a:lnSpc>
              <a:spcBef>
                <a:spcPct val="0"/>
              </a:spcBef>
            </a:pPr>
            <a:r>
              <a:rPr lang="en-US" b="true" sz="2099" spc="31">
                <a:solidFill>
                  <a:srgbClr val="DD3251"/>
                </a:solidFill>
                <a:latin typeface="Telegraf Bold"/>
                <a:ea typeface="Telegraf Bold"/>
                <a:cs typeface="Telegraf Bold"/>
                <a:sym typeface="Telegraf Bold"/>
              </a:rPr>
              <a:t>USE ANTIVIRUS SOFTWARE</a:t>
            </a:r>
          </a:p>
        </p:txBody>
      </p:sp>
      <p:sp>
        <p:nvSpPr>
          <p:cNvPr name="TextBox 12" id="12"/>
          <p:cNvSpPr txBox="true"/>
          <p:nvPr/>
        </p:nvSpPr>
        <p:spPr>
          <a:xfrm rot="0">
            <a:off x="850447" y="6779646"/>
            <a:ext cx="1894243" cy="1018540"/>
          </a:xfrm>
          <a:prstGeom prst="rect">
            <a:avLst/>
          </a:prstGeom>
        </p:spPr>
        <p:txBody>
          <a:bodyPr anchor="t" rtlCol="false" tIns="0" lIns="0" bIns="0" rIns="0">
            <a:spAutoFit/>
          </a:bodyPr>
          <a:lstStyle/>
          <a:p>
            <a:pPr algn="l">
              <a:lnSpc>
                <a:spcPts val="2659"/>
              </a:lnSpc>
            </a:pPr>
            <a:r>
              <a:rPr lang="en-US" sz="1899" spc="28">
                <a:solidFill>
                  <a:srgbClr val="FAFCFC"/>
                </a:solidFill>
                <a:latin typeface="Telegraf"/>
                <a:ea typeface="Telegraf"/>
                <a:cs typeface="Telegraf"/>
                <a:sym typeface="Telegraf"/>
              </a:rPr>
              <a:t>Detect and block malicious programs.</a:t>
            </a:r>
          </a:p>
        </p:txBody>
      </p:sp>
      <p:sp>
        <p:nvSpPr>
          <p:cNvPr name="TextBox 13" id="13"/>
          <p:cNvSpPr txBox="true"/>
          <p:nvPr/>
        </p:nvSpPr>
        <p:spPr>
          <a:xfrm rot="0">
            <a:off x="3697189" y="5898672"/>
            <a:ext cx="2215447" cy="589280"/>
          </a:xfrm>
          <a:prstGeom prst="rect">
            <a:avLst/>
          </a:prstGeom>
        </p:spPr>
        <p:txBody>
          <a:bodyPr anchor="t" rtlCol="false" tIns="0" lIns="0" bIns="0" rIns="0">
            <a:spAutoFit/>
          </a:bodyPr>
          <a:lstStyle/>
          <a:p>
            <a:pPr algn="l">
              <a:lnSpc>
                <a:spcPts val="2199"/>
              </a:lnSpc>
              <a:spcBef>
                <a:spcPct val="0"/>
              </a:spcBef>
            </a:pPr>
            <a:r>
              <a:rPr lang="en-US" b="true" sz="2199" spc="32">
                <a:solidFill>
                  <a:srgbClr val="DD3251"/>
                </a:solidFill>
                <a:latin typeface="Telegraf Bold"/>
                <a:ea typeface="Telegraf Bold"/>
                <a:cs typeface="Telegraf Bold"/>
                <a:sym typeface="Telegraf Bold"/>
              </a:rPr>
              <a:t>UPDATE YOUR SYSTEM</a:t>
            </a:r>
          </a:p>
        </p:txBody>
      </p:sp>
      <p:sp>
        <p:nvSpPr>
          <p:cNvPr name="TextBox 14" id="14"/>
          <p:cNvSpPr txBox="true"/>
          <p:nvPr/>
        </p:nvSpPr>
        <p:spPr>
          <a:xfrm rot="0">
            <a:off x="3697189" y="6779646"/>
            <a:ext cx="1578662" cy="1685290"/>
          </a:xfrm>
          <a:prstGeom prst="rect">
            <a:avLst/>
          </a:prstGeom>
        </p:spPr>
        <p:txBody>
          <a:bodyPr anchor="t" rtlCol="false" tIns="0" lIns="0" bIns="0" rIns="0">
            <a:spAutoFit/>
          </a:bodyPr>
          <a:lstStyle/>
          <a:p>
            <a:pPr algn="l">
              <a:lnSpc>
                <a:spcPts val="2659"/>
              </a:lnSpc>
            </a:pPr>
            <a:r>
              <a:rPr lang="en-US" sz="1899" spc="28">
                <a:solidFill>
                  <a:srgbClr val="FAFCFC"/>
                </a:solidFill>
                <a:latin typeface="Telegraf"/>
                <a:ea typeface="Telegraf"/>
                <a:cs typeface="Telegraf"/>
                <a:sym typeface="Telegraf"/>
              </a:rPr>
              <a:t>Fix</a:t>
            </a:r>
            <a:r>
              <a:rPr lang="en-US" sz="1899" spc="28" strike="noStrike" u="none">
                <a:solidFill>
                  <a:srgbClr val="FAFCFC"/>
                </a:solidFill>
                <a:latin typeface="Telegraf"/>
                <a:ea typeface="Telegraf"/>
                <a:cs typeface="Telegraf"/>
                <a:sym typeface="Telegraf"/>
              </a:rPr>
              <a:t> security weaknesses by updating software regularly.</a:t>
            </a:r>
          </a:p>
        </p:txBody>
      </p:sp>
      <p:sp>
        <p:nvSpPr>
          <p:cNvPr name="TextBox 15" id="15"/>
          <p:cNvSpPr txBox="true"/>
          <p:nvPr/>
        </p:nvSpPr>
        <p:spPr>
          <a:xfrm rot="0">
            <a:off x="6191333" y="5889147"/>
            <a:ext cx="2823986" cy="558165"/>
          </a:xfrm>
          <a:prstGeom prst="rect">
            <a:avLst/>
          </a:prstGeom>
        </p:spPr>
        <p:txBody>
          <a:bodyPr anchor="t" rtlCol="false" tIns="0" lIns="0" bIns="0" rIns="0">
            <a:spAutoFit/>
          </a:bodyPr>
          <a:lstStyle/>
          <a:p>
            <a:pPr algn="l">
              <a:lnSpc>
                <a:spcPts val="2099"/>
              </a:lnSpc>
              <a:spcBef>
                <a:spcPct val="0"/>
              </a:spcBef>
            </a:pPr>
            <a:r>
              <a:rPr lang="en-US" b="true" sz="2099" spc="31">
                <a:solidFill>
                  <a:srgbClr val="DD3251"/>
                </a:solidFill>
                <a:latin typeface="Telegraf Bold"/>
                <a:ea typeface="Telegraf Bold"/>
                <a:cs typeface="Telegraf Bold"/>
                <a:sym typeface="Telegraf Bold"/>
              </a:rPr>
              <a:t>AVOID SUSPICIOUS LINKS</a:t>
            </a:r>
          </a:p>
        </p:txBody>
      </p:sp>
      <p:sp>
        <p:nvSpPr>
          <p:cNvPr name="TextBox 16" id="16"/>
          <p:cNvSpPr txBox="true"/>
          <p:nvPr/>
        </p:nvSpPr>
        <p:spPr>
          <a:xfrm rot="0">
            <a:off x="6230674" y="6849442"/>
            <a:ext cx="1795050" cy="1351915"/>
          </a:xfrm>
          <a:prstGeom prst="rect">
            <a:avLst/>
          </a:prstGeom>
        </p:spPr>
        <p:txBody>
          <a:bodyPr anchor="t" rtlCol="false" tIns="0" lIns="0" bIns="0" rIns="0">
            <a:spAutoFit/>
          </a:bodyPr>
          <a:lstStyle/>
          <a:p>
            <a:pPr algn="l">
              <a:lnSpc>
                <a:spcPts val="2659"/>
              </a:lnSpc>
            </a:pPr>
            <a:r>
              <a:rPr lang="en-US" sz="1899" spc="28">
                <a:solidFill>
                  <a:srgbClr val="FAFCFC"/>
                </a:solidFill>
                <a:latin typeface="Telegraf"/>
                <a:ea typeface="Telegraf"/>
                <a:cs typeface="Telegraf"/>
                <a:sym typeface="Telegraf"/>
              </a:rPr>
              <a:t>Do</a:t>
            </a:r>
            <a:r>
              <a:rPr lang="en-US" sz="1899" spc="28" strike="noStrike" u="none">
                <a:solidFill>
                  <a:srgbClr val="FAFCFC"/>
                </a:solidFill>
                <a:latin typeface="Telegraf"/>
                <a:ea typeface="Telegraf"/>
                <a:cs typeface="Telegraf"/>
                <a:sym typeface="Telegraf"/>
              </a:rPr>
              <a:t> not open unknown links or unexpected attachments.</a:t>
            </a:r>
          </a:p>
        </p:txBody>
      </p:sp>
      <p:sp>
        <p:nvSpPr>
          <p:cNvPr name="TextBox 17" id="17"/>
          <p:cNvSpPr txBox="true"/>
          <p:nvPr/>
        </p:nvSpPr>
        <p:spPr>
          <a:xfrm rot="0">
            <a:off x="9525389" y="5889147"/>
            <a:ext cx="3344802" cy="558165"/>
          </a:xfrm>
          <a:prstGeom prst="rect">
            <a:avLst/>
          </a:prstGeom>
        </p:spPr>
        <p:txBody>
          <a:bodyPr anchor="t" rtlCol="false" tIns="0" lIns="0" bIns="0" rIns="0">
            <a:spAutoFit/>
          </a:bodyPr>
          <a:lstStyle/>
          <a:p>
            <a:pPr algn="l">
              <a:lnSpc>
                <a:spcPts val="2099"/>
              </a:lnSpc>
              <a:spcBef>
                <a:spcPct val="0"/>
              </a:spcBef>
            </a:pPr>
            <a:r>
              <a:rPr lang="en-US" b="true" sz="2099" spc="31">
                <a:solidFill>
                  <a:srgbClr val="DD3251"/>
                </a:solidFill>
                <a:latin typeface="Telegraf Bold"/>
                <a:ea typeface="Telegraf Bold"/>
                <a:cs typeface="Telegraf Bold"/>
                <a:sym typeface="Telegraf Bold"/>
              </a:rPr>
              <a:t>BACK UP IMPORTANT FILES</a:t>
            </a:r>
          </a:p>
        </p:txBody>
      </p:sp>
      <p:sp>
        <p:nvSpPr>
          <p:cNvPr name="TextBox 18" id="18"/>
          <p:cNvSpPr txBox="true"/>
          <p:nvPr/>
        </p:nvSpPr>
        <p:spPr>
          <a:xfrm rot="0">
            <a:off x="9525389" y="6849442"/>
            <a:ext cx="1976568" cy="1018540"/>
          </a:xfrm>
          <a:prstGeom prst="rect">
            <a:avLst/>
          </a:prstGeom>
        </p:spPr>
        <p:txBody>
          <a:bodyPr anchor="t" rtlCol="false" tIns="0" lIns="0" bIns="0" rIns="0">
            <a:spAutoFit/>
          </a:bodyPr>
          <a:lstStyle/>
          <a:p>
            <a:pPr algn="l">
              <a:lnSpc>
                <a:spcPts val="2659"/>
              </a:lnSpc>
            </a:pPr>
            <a:r>
              <a:rPr lang="en-US" sz="1899" spc="28">
                <a:solidFill>
                  <a:srgbClr val="FAFCFC"/>
                </a:solidFill>
                <a:latin typeface="Telegraf"/>
                <a:ea typeface="Telegraf"/>
                <a:cs typeface="Telegraf"/>
                <a:sym typeface="Telegraf"/>
              </a:rPr>
              <a:t>Keep cop</a:t>
            </a:r>
            <a:r>
              <a:rPr lang="en-US" sz="1899" spc="28" strike="noStrike" u="none">
                <a:solidFill>
                  <a:srgbClr val="FAFCFC"/>
                </a:solidFill>
                <a:latin typeface="Telegraf"/>
                <a:ea typeface="Telegraf"/>
                <a:cs typeface="Telegraf"/>
                <a:sym typeface="Telegraf"/>
              </a:rPr>
              <a:t>ies of important data in a safe location.</a:t>
            </a:r>
          </a:p>
        </p:txBody>
      </p:sp>
      <p:sp>
        <p:nvSpPr>
          <p:cNvPr name="Freeform 19" id="19"/>
          <p:cNvSpPr/>
          <p:nvPr/>
        </p:nvSpPr>
        <p:spPr>
          <a:xfrm flipH="false" flipV="false" rot="0">
            <a:off x="1028700" y="8929515"/>
            <a:ext cx="328785" cy="328785"/>
          </a:xfrm>
          <a:custGeom>
            <a:avLst/>
            <a:gdLst/>
            <a:ahLst/>
            <a:cxnLst/>
            <a:rect r="r" b="b" t="t" l="l"/>
            <a:pathLst>
              <a:path h="328785" w="328785">
                <a:moveTo>
                  <a:pt x="0" y="0"/>
                </a:moveTo>
                <a:lnTo>
                  <a:pt x="328785" y="0"/>
                </a:lnTo>
                <a:lnTo>
                  <a:pt x="328785" y="328785"/>
                </a:lnTo>
                <a:lnTo>
                  <a:pt x="0" y="3287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20" id="20"/>
          <p:cNvGrpSpPr/>
          <p:nvPr/>
        </p:nvGrpSpPr>
        <p:grpSpPr>
          <a:xfrm rot="0">
            <a:off x="10822372" y="3636323"/>
            <a:ext cx="1028700" cy="102870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97837" y="0"/>
                  </a:moveTo>
                  <a:lnTo>
                    <a:pt x="714963" y="0"/>
                  </a:lnTo>
                  <a:cubicBezTo>
                    <a:pt x="740911" y="0"/>
                    <a:pt x="765796" y="10308"/>
                    <a:pt x="784144" y="28656"/>
                  </a:cubicBezTo>
                  <a:cubicBezTo>
                    <a:pt x="802492" y="47004"/>
                    <a:pt x="812800" y="71889"/>
                    <a:pt x="812800" y="97837"/>
                  </a:cubicBezTo>
                  <a:lnTo>
                    <a:pt x="812800" y="714963"/>
                  </a:lnTo>
                  <a:cubicBezTo>
                    <a:pt x="812800" y="740911"/>
                    <a:pt x="802492" y="765796"/>
                    <a:pt x="784144" y="784144"/>
                  </a:cubicBezTo>
                  <a:cubicBezTo>
                    <a:pt x="765796" y="802492"/>
                    <a:pt x="740911" y="812800"/>
                    <a:pt x="714963" y="812800"/>
                  </a:cubicBezTo>
                  <a:lnTo>
                    <a:pt x="97837" y="812800"/>
                  </a:lnTo>
                  <a:cubicBezTo>
                    <a:pt x="71889" y="812800"/>
                    <a:pt x="47004" y="802492"/>
                    <a:pt x="28656" y="784144"/>
                  </a:cubicBezTo>
                  <a:cubicBezTo>
                    <a:pt x="10308" y="765796"/>
                    <a:pt x="0" y="740911"/>
                    <a:pt x="0" y="714963"/>
                  </a:cubicBezTo>
                  <a:lnTo>
                    <a:pt x="0" y="97837"/>
                  </a:lnTo>
                  <a:cubicBezTo>
                    <a:pt x="0" y="71889"/>
                    <a:pt x="10308" y="47004"/>
                    <a:pt x="28656" y="28656"/>
                  </a:cubicBezTo>
                  <a:cubicBezTo>
                    <a:pt x="47004" y="10308"/>
                    <a:pt x="71889" y="0"/>
                    <a:pt x="97837" y="0"/>
                  </a:cubicBezTo>
                  <a:close/>
                </a:path>
              </a:pathLst>
            </a:custGeom>
            <a:solidFill>
              <a:srgbClr val="FAFCFC">
                <a:alpha val="14902"/>
              </a:srgbClr>
            </a:solidFill>
          </p:spPr>
        </p:sp>
        <p:sp>
          <p:nvSpPr>
            <p:cNvPr name="TextBox 22" id="22"/>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23" id="23"/>
          <p:cNvSpPr/>
          <p:nvPr/>
        </p:nvSpPr>
        <p:spPr>
          <a:xfrm flipH="false" flipV="false" rot="0">
            <a:off x="11119288" y="3925883"/>
            <a:ext cx="434867" cy="449581"/>
          </a:xfrm>
          <a:custGeom>
            <a:avLst/>
            <a:gdLst/>
            <a:ahLst/>
            <a:cxnLst/>
            <a:rect r="r" b="b" t="t" l="l"/>
            <a:pathLst>
              <a:path h="449581" w="434867">
                <a:moveTo>
                  <a:pt x="0" y="0"/>
                </a:moveTo>
                <a:lnTo>
                  <a:pt x="434868" y="0"/>
                </a:lnTo>
                <a:lnTo>
                  <a:pt x="434868" y="449581"/>
                </a:lnTo>
                <a:lnTo>
                  <a:pt x="0" y="44958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16485598" y="1028700"/>
            <a:ext cx="1249952" cy="274320"/>
          </a:xfrm>
          <a:prstGeom prst="rect">
            <a:avLst/>
          </a:prstGeom>
        </p:spPr>
        <p:txBody>
          <a:bodyPr anchor="t" rtlCol="false" tIns="0" lIns="0" bIns="0" rIns="0">
            <a:spAutoFit/>
          </a:bodyPr>
          <a:lstStyle/>
          <a:p>
            <a:pPr algn="l">
              <a:lnSpc>
                <a:spcPts val="1800"/>
              </a:lnSpc>
            </a:pPr>
            <a:r>
              <a:rPr lang="en-US" sz="1800">
                <a:solidFill>
                  <a:srgbClr val="FAFCFC"/>
                </a:solidFill>
                <a:latin typeface="Telegraf"/>
                <a:ea typeface="Telegraf"/>
                <a:cs typeface="Telegraf"/>
                <a:sym typeface="Telegraf"/>
              </a:rPr>
              <a:t>Elevate</a:t>
            </a:r>
          </a:p>
        </p:txBody>
      </p:sp>
      <p:sp>
        <p:nvSpPr>
          <p:cNvPr name="TextBox 25" id="25"/>
          <p:cNvSpPr txBox="true"/>
          <p:nvPr/>
        </p:nvSpPr>
        <p:spPr>
          <a:xfrm rot="0">
            <a:off x="1028700" y="768745"/>
            <a:ext cx="13149253" cy="2197753"/>
          </a:xfrm>
          <a:prstGeom prst="rect">
            <a:avLst/>
          </a:prstGeom>
        </p:spPr>
        <p:txBody>
          <a:bodyPr anchor="t" rtlCol="false" tIns="0" lIns="0" bIns="0" rIns="0">
            <a:spAutoFit/>
          </a:bodyPr>
          <a:lstStyle/>
          <a:p>
            <a:pPr algn="l">
              <a:lnSpc>
                <a:spcPts val="7775"/>
              </a:lnSpc>
            </a:pPr>
            <a:r>
              <a:rPr lang="en-US" sz="7775" spc="-660">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PREVENTION AND SAFETY MEASURES</a:t>
            </a:r>
          </a:p>
        </p:txBody>
      </p:sp>
      <p:sp>
        <p:nvSpPr>
          <p:cNvPr name="TextBox 26" id="26"/>
          <p:cNvSpPr txBox="true"/>
          <p:nvPr/>
        </p:nvSpPr>
        <p:spPr>
          <a:xfrm rot="0">
            <a:off x="1028700" y="3820632"/>
            <a:ext cx="4335199" cy="274320"/>
          </a:xfrm>
          <a:prstGeom prst="rect">
            <a:avLst/>
          </a:prstGeom>
        </p:spPr>
        <p:txBody>
          <a:bodyPr anchor="t" rtlCol="false" tIns="0" lIns="0" bIns="0" rIns="0">
            <a:spAutoFit/>
          </a:bodyPr>
          <a:lstStyle/>
          <a:p>
            <a:pPr algn="ctr">
              <a:lnSpc>
                <a:spcPts val="1800"/>
              </a:lnSpc>
            </a:pPr>
            <a:r>
              <a:rPr lang="en-US" sz="1800">
                <a:solidFill>
                  <a:srgbClr val="FAFCFC"/>
                </a:solidFill>
                <a:latin typeface="Telegraf"/>
                <a:ea typeface="Telegraf"/>
                <a:cs typeface="Telegraf"/>
                <a:sym typeface="Telegraf"/>
              </a:rPr>
              <a:t>The Numb</a:t>
            </a:r>
            <a:r>
              <a:rPr lang="en-US" sz="1800">
                <a:solidFill>
                  <a:srgbClr val="FAFCFC"/>
                </a:solidFill>
                <a:latin typeface="Telegraf"/>
                <a:ea typeface="Telegraf"/>
                <a:cs typeface="Telegraf"/>
                <a:sym typeface="Telegraf"/>
              </a:rPr>
              <a:t>ers Behind Security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grpSp>
        <p:nvGrpSpPr>
          <p:cNvPr name="Group 2" id="2"/>
          <p:cNvGrpSpPr/>
          <p:nvPr/>
        </p:nvGrpSpPr>
        <p:grpSpPr>
          <a:xfrm rot="0">
            <a:off x="902756" y="727489"/>
            <a:ext cx="16482489" cy="8832021"/>
            <a:chOff x="0" y="0"/>
            <a:chExt cx="1777351" cy="952380"/>
          </a:xfrm>
        </p:grpSpPr>
        <p:sp>
          <p:nvSpPr>
            <p:cNvPr name="Freeform 3" id="3"/>
            <p:cNvSpPr/>
            <p:nvPr/>
          </p:nvSpPr>
          <p:spPr>
            <a:xfrm flipH="false" flipV="false" rot="0">
              <a:off x="0" y="0"/>
              <a:ext cx="1777351" cy="952380"/>
            </a:xfrm>
            <a:custGeom>
              <a:avLst/>
              <a:gdLst/>
              <a:ahLst/>
              <a:cxnLst/>
              <a:rect r="r" b="b" t="t" l="l"/>
              <a:pathLst>
                <a:path h="952380" w="1777351">
                  <a:moveTo>
                    <a:pt x="9174" y="0"/>
                  </a:moveTo>
                  <a:lnTo>
                    <a:pt x="1768177" y="0"/>
                  </a:lnTo>
                  <a:cubicBezTo>
                    <a:pt x="1770610" y="0"/>
                    <a:pt x="1772943" y="967"/>
                    <a:pt x="1774664" y="2687"/>
                  </a:cubicBezTo>
                  <a:cubicBezTo>
                    <a:pt x="1776384" y="4407"/>
                    <a:pt x="1777351" y="6741"/>
                    <a:pt x="1777351" y="9174"/>
                  </a:cubicBezTo>
                  <a:lnTo>
                    <a:pt x="1777351" y="943206"/>
                  </a:lnTo>
                  <a:cubicBezTo>
                    <a:pt x="1777351" y="948273"/>
                    <a:pt x="1773243" y="952380"/>
                    <a:pt x="1768177" y="952380"/>
                  </a:cubicBezTo>
                  <a:lnTo>
                    <a:pt x="9174" y="952380"/>
                  </a:lnTo>
                  <a:cubicBezTo>
                    <a:pt x="4107" y="952380"/>
                    <a:pt x="0" y="948273"/>
                    <a:pt x="0" y="943206"/>
                  </a:cubicBezTo>
                  <a:lnTo>
                    <a:pt x="0" y="9174"/>
                  </a:lnTo>
                  <a:cubicBezTo>
                    <a:pt x="0" y="4107"/>
                    <a:pt x="4107" y="0"/>
                    <a:pt x="9174" y="0"/>
                  </a:cubicBezTo>
                  <a:close/>
                </a:path>
              </a:pathLst>
            </a:custGeom>
            <a:ln w="171450" cap="rnd">
              <a:solidFill>
                <a:srgbClr val="7F0228"/>
              </a:solidFill>
              <a:prstDash val="solid"/>
              <a:round/>
            </a:ln>
          </p:spPr>
        </p:sp>
        <p:sp>
          <p:nvSpPr>
            <p:cNvPr name="TextBox 4" id="4"/>
            <p:cNvSpPr txBox="true"/>
            <p:nvPr/>
          </p:nvSpPr>
          <p:spPr>
            <a:xfrm>
              <a:off x="0" y="-38100"/>
              <a:ext cx="1777351" cy="99048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6109816" y="8993505"/>
            <a:ext cx="197871" cy="234545"/>
          </a:xfrm>
          <a:custGeom>
            <a:avLst/>
            <a:gdLst/>
            <a:ahLst/>
            <a:cxnLst/>
            <a:rect r="r" b="b" t="t" l="l"/>
            <a:pathLst>
              <a:path h="234545" w="197871">
                <a:moveTo>
                  <a:pt x="0" y="0"/>
                </a:moveTo>
                <a:lnTo>
                  <a:pt x="197870" y="0"/>
                </a:lnTo>
                <a:lnTo>
                  <a:pt x="197870" y="234545"/>
                </a:lnTo>
                <a:lnTo>
                  <a:pt x="0" y="2345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96411" y="720955"/>
            <a:ext cx="615490" cy="615490"/>
          </a:xfrm>
          <a:custGeom>
            <a:avLst/>
            <a:gdLst/>
            <a:ahLst/>
            <a:cxnLst/>
            <a:rect r="r" b="b" t="t" l="l"/>
            <a:pathLst>
              <a:path h="615490" w="615490">
                <a:moveTo>
                  <a:pt x="0" y="0"/>
                </a:moveTo>
                <a:lnTo>
                  <a:pt x="615489" y="0"/>
                </a:lnTo>
                <a:lnTo>
                  <a:pt x="615489" y="615490"/>
                </a:lnTo>
                <a:lnTo>
                  <a:pt x="0" y="6154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5652930" y="7362771"/>
            <a:ext cx="8650355" cy="1486244"/>
          </a:xfrm>
          <a:prstGeom prst="rect">
            <a:avLst/>
          </a:prstGeom>
        </p:spPr>
        <p:txBody>
          <a:bodyPr anchor="t" rtlCol="false" tIns="0" lIns="0" bIns="0" rIns="0">
            <a:spAutoFit/>
          </a:bodyPr>
          <a:lstStyle/>
          <a:p>
            <a:pPr algn="l">
              <a:lnSpc>
                <a:spcPts val="5216"/>
              </a:lnSpc>
            </a:pPr>
            <a:r>
              <a:rPr lang="en-US" sz="5216" spc="-443">
                <a:gradFill>
                  <a:gsLst>
                    <a:gs pos="0">
                      <a:srgbClr val="FCFAFA">
                        <a:alpha val="100000"/>
                      </a:srgbClr>
                    </a:gs>
                    <a:gs pos="100000">
                      <a:srgbClr val="768683">
                        <a:alpha val="100000"/>
                      </a:srgbClr>
                    </a:gs>
                  </a:gsLst>
                  <a:lin ang="0"/>
                </a:gradFill>
                <a:latin typeface="Heading Now 91-98"/>
                <a:ea typeface="Heading Now 91-98"/>
                <a:cs typeface="Heading Now 91-98"/>
                <a:sym typeface="Heading Now 91-98"/>
              </a:rPr>
              <a:t>THINK BEFORE YOU CLICK.</a:t>
            </a:r>
          </a:p>
        </p:txBody>
      </p:sp>
      <p:sp>
        <p:nvSpPr>
          <p:cNvPr name="TextBox 8" id="8"/>
          <p:cNvSpPr txBox="true"/>
          <p:nvPr/>
        </p:nvSpPr>
        <p:spPr>
          <a:xfrm rot="0">
            <a:off x="16394747" y="8983980"/>
            <a:ext cx="1249952" cy="274320"/>
          </a:xfrm>
          <a:prstGeom prst="rect">
            <a:avLst/>
          </a:prstGeom>
        </p:spPr>
        <p:txBody>
          <a:bodyPr anchor="t" rtlCol="false" tIns="0" lIns="0" bIns="0" rIns="0">
            <a:spAutoFit/>
          </a:bodyPr>
          <a:lstStyle/>
          <a:p>
            <a:pPr algn="l">
              <a:lnSpc>
                <a:spcPts val="1800"/>
              </a:lnSpc>
            </a:pPr>
            <a:r>
              <a:rPr lang="en-US" sz="1800">
                <a:solidFill>
                  <a:srgbClr val="FAFCFC"/>
                </a:solidFill>
                <a:latin typeface="Telegraf"/>
                <a:ea typeface="Telegraf"/>
                <a:cs typeface="Telegraf"/>
                <a:sym typeface="Telegraf"/>
              </a:rPr>
              <a:t>Elevate</a:t>
            </a:r>
          </a:p>
        </p:txBody>
      </p:sp>
      <p:sp>
        <p:nvSpPr>
          <p:cNvPr name="AutoShape 9" id="9"/>
          <p:cNvSpPr/>
          <p:nvPr/>
        </p:nvSpPr>
        <p:spPr>
          <a:xfrm>
            <a:off x="1881555" y="6889371"/>
            <a:ext cx="14513192" cy="0"/>
          </a:xfrm>
          <a:prstGeom prst="line">
            <a:avLst/>
          </a:prstGeom>
          <a:ln cap="flat" w="38100">
            <a:solidFill>
              <a:srgbClr val="FFFFFF"/>
            </a:solidFill>
            <a:prstDash val="solid"/>
            <a:headEnd type="none" len="sm" w="sm"/>
            <a:tailEnd type="none" len="sm" w="sm"/>
          </a:ln>
        </p:spPr>
      </p:sp>
      <p:sp>
        <p:nvSpPr>
          <p:cNvPr name="TextBox 10" id="10"/>
          <p:cNvSpPr txBox="true"/>
          <p:nvPr/>
        </p:nvSpPr>
        <p:spPr>
          <a:xfrm rot="0">
            <a:off x="2342368" y="2643219"/>
            <a:ext cx="13874268" cy="3684146"/>
          </a:xfrm>
          <a:prstGeom prst="rect">
            <a:avLst/>
          </a:prstGeom>
        </p:spPr>
        <p:txBody>
          <a:bodyPr anchor="t" rtlCol="false" tIns="0" lIns="0" bIns="0" rIns="0">
            <a:spAutoFit/>
          </a:bodyPr>
          <a:lstStyle/>
          <a:p>
            <a:pPr algn="just">
              <a:lnSpc>
                <a:spcPts val="5886"/>
              </a:lnSpc>
              <a:spcBef>
                <a:spcPct val="0"/>
              </a:spcBef>
            </a:pPr>
            <a:r>
              <a:rPr lang="en-US" sz="4204">
                <a:solidFill>
                  <a:srgbClr val="FFFFFF"/>
                </a:solidFill>
                <a:latin typeface="Canva Sans"/>
                <a:ea typeface="Canva Sans"/>
                <a:cs typeface="Canva Sans"/>
                <a:sym typeface="Canva Sans"/>
              </a:rPr>
              <a:t>Malici</a:t>
            </a:r>
            <a:r>
              <a:rPr lang="en-US" sz="4204">
                <a:solidFill>
                  <a:srgbClr val="FFFFFF"/>
                </a:solidFill>
                <a:latin typeface="Canva Sans"/>
                <a:ea typeface="Canva Sans"/>
                <a:cs typeface="Canva Sans"/>
                <a:sym typeface="Canva Sans"/>
              </a:rPr>
              <a:t>ous code can harm computers by stealing personal information, damaging files, or disrupting systems. By learning about its different types and how to prevent it, we can protect our devices and stay safe online.</a:t>
            </a:r>
          </a:p>
        </p:txBody>
      </p:sp>
      <p:sp>
        <p:nvSpPr>
          <p:cNvPr name="TextBox 11" id="11"/>
          <p:cNvSpPr txBox="true"/>
          <p:nvPr/>
        </p:nvSpPr>
        <p:spPr>
          <a:xfrm rot="0">
            <a:off x="5652930" y="1298345"/>
            <a:ext cx="8650355" cy="827826"/>
          </a:xfrm>
          <a:prstGeom prst="rect">
            <a:avLst/>
          </a:prstGeom>
        </p:spPr>
        <p:txBody>
          <a:bodyPr anchor="t" rtlCol="false" tIns="0" lIns="0" bIns="0" rIns="0">
            <a:spAutoFit/>
          </a:bodyPr>
          <a:lstStyle/>
          <a:p>
            <a:pPr algn="l">
              <a:lnSpc>
                <a:spcPts val="5216"/>
              </a:lnSpc>
            </a:pPr>
            <a:r>
              <a:rPr lang="en-US" sz="5216" spc="-443">
                <a:solidFill>
                  <a:srgbClr val="DD3251"/>
                </a:solidFill>
                <a:latin typeface="Heading Now 91-98"/>
                <a:ea typeface="Heading Now 91-98"/>
                <a:cs typeface="Heading Now 91-98"/>
                <a:sym typeface="Heading Now 91-98"/>
              </a:rPr>
              <a:t>CONCLUSION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70817">
                <a:alpha val="100000"/>
              </a:srgbClr>
            </a:gs>
            <a:gs pos="50000">
              <a:srgbClr val="240309">
                <a:alpha val="100000"/>
              </a:srgbClr>
            </a:gs>
            <a:gs pos="100000">
              <a:srgbClr val="14161B">
                <a:alpha val="100000"/>
              </a:srgbClr>
            </a:gs>
          </a:gsLst>
          <a:lin ang="5400000"/>
        </a:gradFill>
      </p:bgPr>
    </p:bg>
    <p:spTree>
      <p:nvGrpSpPr>
        <p:cNvPr id="1" name=""/>
        <p:cNvGrpSpPr/>
        <p:nvPr/>
      </p:nvGrpSpPr>
      <p:grpSpPr>
        <a:xfrm>
          <a:off x="0" y="0"/>
          <a:ext cx="0" cy="0"/>
          <a:chOff x="0" y="0"/>
          <a:chExt cx="0" cy="0"/>
        </a:xfrm>
      </p:grpSpPr>
      <p:sp>
        <p:nvSpPr>
          <p:cNvPr name="TextBox 2" id="2"/>
          <p:cNvSpPr txBox="true"/>
          <p:nvPr/>
        </p:nvSpPr>
        <p:spPr>
          <a:xfrm rot="0">
            <a:off x="5013723" y="1681641"/>
            <a:ext cx="8137787" cy="1298722"/>
          </a:xfrm>
          <a:prstGeom prst="rect">
            <a:avLst/>
          </a:prstGeom>
        </p:spPr>
        <p:txBody>
          <a:bodyPr anchor="t" rtlCol="false" tIns="0" lIns="0" bIns="0" rIns="0">
            <a:spAutoFit/>
          </a:bodyPr>
          <a:lstStyle/>
          <a:p>
            <a:pPr algn="l">
              <a:lnSpc>
                <a:spcPts val="8264"/>
              </a:lnSpc>
            </a:pPr>
            <a:r>
              <a:rPr lang="en-US" sz="8264" spc="-702">
                <a:solidFill>
                  <a:srgbClr val="DD3251"/>
                </a:solidFill>
                <a:latin typeface="Heading Now 91-98"/>
                <a:ea typeface="Heading Now 91-98"/>
                <a:cs typeface="Heading Now 91-98"/>
                <a:sym typeface="Heading Now 91-98"/>
              </a:rPr>
              <a:t>SUMMARY</a:t>
            </a:r>
          </a:p>
        </p:txBody>
      </p:sp>
      <p:sp>
        <p:nvSpPr>
          <p:cNvPr name="TextBox 3" id="3"/>
          <p:cNvSpPr txBox="true"/>
          <p:nvPr/>
        </p:nvSpPr>
        <p:spPr>
          <a:xfrm rot="0">
            <a:off x="1333649" y="3965922"/>
            <a:ext cx="15620702" cy="2298005"/>
          </a:xfrm>
          <a:prstGeom prst="rect">
            <a:avLst/>
          </a:prstGeom>
        </p:spPr>
        <p:txBody>
          <a:bodyPr anchor="t" rtlCol="false" tIns="0" lIns="0" bIns="0" rIns="0">
            <a:spAutoFit/>
          </a:bodyPr>
          <a:lstStyle/>
          <a:p>
            <a:pPr algn="l" marL="707581" indent="-353791" lvl="1">
              <a:lnSpc>
                <a:spcPts val="4588"/>
              </a:lnSpc>
              <a:spcBef>
                <a:spcPct val="0"/>
              </a:spcBef>
              <a:buFont typeface="Arial"/>
              <a:buChar char="•"/>
            </a:pPr>
            <a:r>
              <a:rPr lang="en-US" sz="3277">
                <a:solidFill>
                  <a:srgbClr val="FFFFFF"/>
                </a:solidFill>
                <a:latin typeface="Canva Sans"/>
                <a:ea typeface="Canva Sans"/>
                <a:cs typeface="Canva Sans"/>
                <a:sym typeface="Canva Sans"/>
              </a:rPr>
              <a:t>Cybersec</a:t>
            </a:r>
            <a:r>
              <a:rPr lang="en-US" sz="3277">
                <a:solidFill>
                  <a:srgbClr val="FFFFFF"/>
                </a:solidFill>
                <a:latin typeface="Canva Sans"/>
                <a:ea typeface="Canva Sans"/>
                <a:cs typeface="Canva Sans"/>
                <a:sym typeface="Canva Sans"/>
              </a:rPr>
              <a:t>urity and Infrastructure Security Agency (CISA) — </a:t>
            </a:r>
            <a:r>
              <a:rPr lang="en-US" sz="3277" u="sng">
                <a:solidFill>
                  <a:srgbClr val="FFFFFF"/>
                </a:solidFill>
                <a:latin typeface="Canva Sans"/>
                <a:ea typeface="Canva Sans"/>
                <a:cs typeface="Canva Sans"/>
                <a:sym typeface="Canva Sans"/>
                <a:hlinkClick r:id="rId2" tooltip="https://www.cisa.gov/?utm_source=chatgpt.com"/>
              </a:rPr>
              <a:t>Official website</a:t>
            </a:r>
          </a:p>
          <a:p>
            <a:pPr algn="l" marL="707581" indent="-353791" lvl="1">
              <a:lnSpc>
                <a:spcPts val="4588"/>
              </a:lnSpc>
              <a:spcBef>
                <a:spcPct val="0"/>
              </a:spcBef>
              <a:buFont typeface="Arial"/>
              <a:buChar char="•"/>
            </a:pPr>
            <a:r>
              <a:rPr lang="en-US" sz="3277" u="sng">
                <a:solidFill>
                  <a:srgbClr val="FFFFFF"/>
                </a:solidFill>
                <a:latin typeface="Canva Sans"/>
                <a:ea typeface="Canva Sans"/>
                <a:cs typeface="Canva Sans"/>
                <a:sym typeface="Canva Sans"/>
              </a:rPr>
              <a:t>M</a:t>
            </a:r>
            <a:r>
              <a:rPr lang="en-US" sz="3277">
                <a:solidFill>
                  <a:srgbClr val="FFFFFF"/>
                </a:solidFill>
                <a:latin typeface="Canva Sans"/>
                <a:ea typeface="Canva Sans"/>
                <a:cs typeface="Canva Sans"/>
                <a:sym typeface="Canva Sans"/>
              </a:rPr>
              <a:t>icrosoft Security — </a:t>
            </a:r>
            <a:r>
              <a:rPr lang="en-US" sz="3277" u="sng">
                <a:solidFill>
                  <a:srgbClr val="FFFFFF"/>
                </a:solidFill>
                <a:latin typeface="Canva Sans"/>
                <a:ea typeface="Canva Sans"/>
                <a:cs typeface="Canva Sans"/>
                <a:sym typeface="Canva Sans"/>
                <a:hlinkClick r:id="rId3" tooltip="https://www.microsoft.com/en-us/security?utm_source=chatgpt.com"/>
              </a:rPr>
              <a:t>Malware and cybersecurity information</a:t>
            </a:r>
          </a:p>
          <a:p>
            <a:pPr algn="l" marL="707581" indent="-353791" lvl="1">
              <a:lnSpc>
                <a:spcPts val="4588"/>
              </a:lnSpc>
              <a:spcBef>
                <a:spcPct val="0"/>
              </a:spcBef>
              <a:buFont typeface="Arial"/>
              <a:buChar char="•"/>
            </a:pPr>
            <a:r>
              <a:rPr lang="en-US" sz="3277">
                <a:solidFill>
                  <a:srgbClr val="FFFFFF"/>
                </a:solidFill>
                <a:latin typeface="Canva Sans"/>
                <a:ea typeface="Canva Sans"/>
                <a:cs typeface="Canva Sans"/>
                <a:sym typeface="Canva Sans"/>
              </a:rPr>
              <a:t>National Cyber Security Centre (NCSC) — </a:t>
            </a:r>
            <a:r>
              <a:rPr lang="en-US" sz="3277" u="sng">
                <a:solidFill>
                  <a:srgbClr val="FFFFFF"/>
                </a:solidFill>
                <a:latin typeface="Canva Sans"/>
                <a:ea typeface="Canva Sans"/>
                <a:cs typeface="Canva Sans"/>
                <a:sym typeface="Canva Sans"/>
                <a:hlinkClick r:id="rId4" tooltip="https://www.ncsc.gov.uk/?utm_source=chatgpt.com"/>
              </a:rPr>
              <a:t>Cybersecurity guidance</a:t>
            </a:r>
          </a:p>
          <a:p>
            <a:pPr algn="l">
              <a:lnSpc>
                <a:spcPts val="4588"/>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DAHY7LSleiQ</dc:identifier>
  <dcterms:modified xsi:type="dcterms:W3CDTF">2011-08-01T06:04:30Z</dcterms:modified>
  <cp:revision>1</cp:revision>
  <dc:title>Red and Black Modern Ethical Hacking Presentation</dc:title>
</cp:coreProperties>
</file>